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embeddedFontLst>
    <p:embeddedFont>
      <p:font typeface="DM Sans" pitchFamily="2" charset="0"/>
      <p:regular r:id="rId53"/>
      <p:bold r:id="rId54"/>
      <p:italic r:id="rId55"/>
      <p:boldItalic r:id="rId56"/>
    </p:embeddedFont>
    <p:embeddedFont>
      <p:font typeface="Helvetica Neue" panose="020B0604020202020204" charset="0"/>
      <p:regular r:id="rId57"/>
      <p:bold r:id="rId58"/>
      <p:italic r:id="rId59"/>
      <p:boldItalic r:id="rId60"/>
    </p:embeddedFont>
    <p:embeddedFont>
      <p:font typeface="Helvetica Neue Light"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234" y="278"/>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mailto:contenidos@coderhouse.co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13c9d1b815_1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13c9d1b815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441af1bf8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441af1bf8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1af1bf8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1af1bf8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441af1bf8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441af1bf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441af1bf8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441af1bf8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441af1bf82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441af1bf8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441af1bf8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441af1bf8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441af1bf8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441af1bf8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441af1bf8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441af1bf8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441af1bf82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441af1bf8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441af1bf82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441af1bf8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1a0b21555d_2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1a0b21555d_2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c704f317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c704f317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c704f31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c704f31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441af1bf8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441af1bf8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441af1bf82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441af1bf8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441af1bf82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441af1bf8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441af1bf82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441af1bf82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441af1bf82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441af1bf8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41af1bf82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41af1bf8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0d8ab2ab7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0d8ab2ab7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441af1bf82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441af1bf82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e8b849c03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e8b849c03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441af1bf82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441af1bf82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441af1bf82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441af1bf8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41af1bf82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41af1bf8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441af1bf82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441af1bf8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c4e35fa3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c4e35fa3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41af1bf82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441af1bf8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441af1bf82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441af1bf8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441af1bf82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441af1bf82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41af1bf82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441af1bf8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441af1bf82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441af1bf8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d8ab2ab78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d8ab2ab78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441af1bf82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441af1bf82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c704f317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c704f317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highlight>
                  <a:srgbClr val="EAFF6A"/>
                </a:highlight>
                <a:latin typeface="DM Sans"/>
                <a:ea typeface="DM Sans"/>
                <a:cs typeface="DM Sans"/>
                <a:sym typeface="DM Sans"/>
              </a:rPr>
              <a:t>Para profes:</a:t>
            </a:r>
            <a:r>
              <a:rPr lang="es">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0c85a42a2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0c85a42a2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highlight>
                  <a:srgbClr val="EAFF6A"/>
                </a:highlight>
                <a:latin typeface="DM Sans"/>
                <a:ea typeface="DM Sans"/>
                <a:cs typeface="DM Sans"/>
                <a:sym typeface="DM Sans"/>
              </a:rPr>
              <a:t>Para profes:</a:t>
            </a:r>
            <a:r>
              <a:rPr lang="es">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eb5a9f3a1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eb5a9f3a1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2f212e7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2f212e7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c85a42a20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0c85a42a20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3"/>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accent1"/>
                </a:solidFill>
                <a:latin typeface="DM Sans"/>
                <a:ea typeface="DM Sans"/>
                <a:cs typeface="DM Sans"/>
                <a:sym typeface="DM Sans"/>
              </a:rPr>
              <a:t>El material recomendado es únicamente a modo de sugerencia.</a:t>
            </a:r>
            <a:br>
              <a:rPr lang="es" b="1">
                <a:solidFill>
                  <a:schemeClr val="accent1"/>
                </a:solidFill>
                <a:latin typeface="DM Sans"/>
                <a:ea typeface="DM Sans"/>
                <a:cs typeface="DM Sans"/>
                <a:sym typeface="DM Sans"/>
              </a:rPr>
            </a:br>
            <a:r>
              <a:rPr lang="es" b="1">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441af1bf82_0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441af1bf82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eb5a9f3a1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eb5a9f3a1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0c85a42a20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0c85a42a20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Diapo para poner en la última clase del curso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eb5a9f3a1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0eb5a9f3a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4556ddf5a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556ddf5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0f2b71064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0f2b7106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4556ddf5a5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4556ddf5a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d869e21de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d869e21d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4556ddf5a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4556ddf5a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441af1bf8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441af1bf8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Font typeface="DM Sans"/>
              <a:buNone/>
              <a:defRPr sz="4000" b="1">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 name="Google Shape;3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s://jsonformatter.curiousconcept.com/"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8" Type="http://schemas.openxmlformats.org/officeDocument/2006/relationships/hyperlink" Target="https://developer.mozilla.org/es/docs/Web/API/Window/localStorage" TargetMode="External"/><Relationship Id="rId3" Type="http://schemas.openxmlformats.org/officeDocument/2006/relationships/image" Target="../media/image26.png"/><Relationship Id="rId7" Type="http://schemas.openxmlformats.org/officeDocument/2006/relationships/hyperlink" Target="https://www.mockaroo.com/"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hyperlink" Target="https://jsonformatter.curiousconcept.com/" TargetMode="External"/><Relationship Id="rId5" Type="http://schemas.openxmlformats.org/officeDocument/2006/relationships/hyperlink" Target="https://josh1982.gitbooks.io/programacion-web-en-cliente/content/el_formato_json.html" TargetMode="External"/><Relationship Id="rId10" Type="http://schemas.openxmlformats.org/officeDocument/2006/relationships/hyperlink" Target="https://developer.mozilla.org/es/docs/Web/JavaScript/Referencia/Objetos_globales/JSON" TargetMode="External"/><Relationship Id="rId4" Type="http://schemas.openxmlformats.org/officeDocument/2006/relationships/hyperlink" Target="https://es.javascript.info/localstorage" TargetMode="External"/><Relationship Id="rId9" Type="http://schemas.openxmlformats.org/officeDocument/2006/relationships/hyperlink" Target="https://developer.mozilla.org/es/docs/Web/API/Window/sessionStorage"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5"/>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6" name="Google Shape;46;p15"/>
          <p:cNvSpPr txBox="1"/>
          <p:nvPr/>
        </p:nvSpPr>
        <p:spPr>
          <a:xfrm>
            <a:off x="3655975" y="2541075"/>
            <a:ext cx="24072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15"/>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Localstorage: Setitem</a:t>
            </a:r>
            <a:endParaRPr sz="4000" b="1">
              <a:solidFill>
                <a:schemeClr val="dk1"/>
              </a:solidFill>
              <a:latin typeface="DM Sans"/>
              <a:ea typeface="DM Sans"/>
              <a:cs typeface="DM Sans"/>
              <a:sym typeface="DM Sans"/>
            </a:endParaRPr>
          </a:p>
        </p:txBody>
      </p:sp>
      <p:sp>
        <p:nvSpPr>
          <p:cNvPr id="144" name="Google Shape;144;p24"/>
          <p:cNvSpPr txBox="1"/>
          <p:nvPr/>
        </p:nvSpPr>
        <p:spPr>
          <a:xfrm>
            <a:off x="473350" y="1706050"/>
            <a:ext cx="38346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almacenar información se utiliza </a:t>
            </a:r>
            <a:r>
              <a:rPr lang="es" sz="1350">
                <a:highlight>
                  <a:srgbClr val="F1FA8C"/>
                </a:highlight>
                <a:latin typeface="DM Sans"/>
                <a:ea typeface="DM Sans"/>
                <a:cs typeface="DM Sans"/>
                <a:sym typeface="DM Sans"/>
              </a:rPr>
              <a:t>setItem</a:t>
            </a:r>
            <a:r>
              <a:rPr lang="es" sz="1350">
                <a:latin typeface="DM Sans"/>
                <a:ea typeface="DM Sans"/>
                <a:cs typeface="DM Sans"/>
                <a:sym typeface="DM Sans"/>
              </a:rPr>
              <a:t>:</a:t>
            </a:r>
            <a:endParaRPr sz="1350">
              <a:latin typeface="DM Sans"/>
              <a:ea typeface="DM Sans"/>
              <a:cs typeface="DM Sans"/>
              <a:sym typeface="DM Sans"/>
            </a:endParaRPr>
          </a:p>
        </p:txBody>
      </p:sp>
      <p:sp>
        <p:nvSpPr>
          <p:cNvPr id="145" name="Google Shape;145;p24"/>
          <p:cNvSpPr txBox="1"/>
          <p:nvPr/>
        </p:nvSpPr>
        <p:spPr>
          <a:xfrm>
            <a:off x="475500" y="2396875"/>
            <a:ext cx="7282800" cy="20205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15000"/>
              </a:lnSpc>
              <a:spcBef>
                <a:spcPts val="0"/>
              </a:spcBef>
              <a:spcAft>
                <a:spcPts val="0"/>
              </a:spcAft>
              <a:buClr>
                <a:srgbClr val="000000"/>
              </a:buClr>
              <a:buSzPts val="1100"/>
              <a:buFont typeface="Arial"/>
              <a:buNone/>
            </a:pPr>
            <a:r>
              <a:rPr lang="es" sz="1500" dirty="0">
                <a:solidFill>
                  <a:srgbClr val="999999"/>
                </a:solidFill>
                <a:latin typeface="Courier New"/>
                <a:ea typeface="Courier New"/>
                <a:cs typeface="Courier New"/>
                <a:sym typeface="Courier New"/>
              </a:rPr>
              <a:t>// Método -&gt;  localStorage.setItem(clave, valor)</a:t>
            </a:r>
            <a:endParaRPr sz="1500" dirty="0">
              <a:solidFill>
                <a:srgbClr val="999999"/>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s" sz="1500" dirty="0">
                <a:solidFill>
                  <a:srgbClr val="999999"/>
                </a:solidFill>
                <a:latin typeface="Courier New"/>
                <a:ea typeface="Courier New"/>
                <a:cs typeface="Courier New"/>
                <a:sym typeface="Courier New"/>
              </a:rPr>
              <a:t>// clave = nombre para identificar el elemento </a:t>
            </a:r>
            <a:endParaRPr sz="1500" dirty="0">
              <a:solidFill>
                <a:srgbClr val="999999"/>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s" sz="1500" dirty="0">
                <a:solidFill>
                  <a:srgbClr val="999999"/>
                </a:solidFill>
                <a:latin typeface="Courier New"/>
                <a:ea typeface="Courier New"/>
                <a:cs typeface="Courier New"/>
                <a:sym typeface="Courier New"/>
              </a:rPr>
              <a:t>// valor = valor/contenido del elemento </a:t>
            </a:r>
            <a:endParaRPr sz="1500" dirty="0">
              <a:solidFill>
                <a:srgbClr val="999999"/>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dirty="0">
                <a:solidFill>
                  <a:srgbClr val="BD93F9"/>
                </a:solidFill>
                <a:latin typeface="Courier New"/>
                <a:ea typeface="Courier New"/>
                <a:cs typeface="Courier New"/>
                <a:sym typeface="Courier New"/>
              </a:rPr>
              <a:t>localStorage</a:t>
            </a:r>
            <a:r>
              <a:rPr lang="es" sz="1600" dirty="0">
                <a:solidFill>
                  <a:srgbClr val="F8F8F2"/>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setItem</a:t>
            </a:r>
            <a:r>
              <a:rPr lang="es" sz="1600" dirty="0">
                <a:solidFill>
                  <a:srgbClr val="F8F8F2"/>
                </a:solidFill>
                <a:latin typeface="Courier New"/>
                <a:ea typeface="Courier New"/>
                <a:cs typeface="Courier New"/>
                <a:sym typeface="Courier New"/>
              </a:rPr>
              <a:t>(</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bienvenida</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¡Hola Coder!</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a:t>
            </a:r>
            <a:endParaRPr sz="16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dirty="0">
                <a:solidFill>
                  <a:srgbClr val="BD93F9"/>
                </a:solidFill>
                <a:latin typeface="Courier New"/>
                <a:ea typeface="Courier New"/>
                <a:cs typeface="Courier New"/>
                <a:sym typeface="Courier New"/>
              </a:rPr>
              <a:t>localStorage</a:t>
            </a:r>
            <a:r>
              <a:rPr lang="es" sz="1600" dirty="0">
                <a:solidFill>
                  <a:srgbClr val="F8F8F2"/>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setItem</a:t>
            </a:r>
            <a:r>
              <a:rPr lang="es" sz="1600" dirty="0">
                <a:solidFill>
                  <a:srgbClr val="F8F8F2"/>
                </a:solidFill>
                <a:latin typeface="Courier New"/>
                <a:ea typeface="Courier New"/>
                <a:cs typeface="Courier New"/>
                <a:sym typeface="Courier New"/>
              </a:rPr>
              <a:t>(</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esValido</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true</a:t>
            </a:r>
            <a:r>
              <a:rPr lang="es" sz="1600" dirty="0">
                <a:solidFill>
                  <a:srgbClr val="F8F8F2"/>
                </a:solidFill>
                <a:latin typeface="Courier New"/>
                <a:ea typeface="Courier New"/>
                <a:cs typeface="Courier New"/>
                <a:sym typeface="Courier New"/>
              </a:rPr>
              <a:t>);</a:t>
            </a:r>
            <a:endParaRPr sz="16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dirty="0">
                <a:solidFill>
                  <a:srgbClr val="BD93F9"/>
                </a:solidFill>
                <a:latin typeface="Courier New"/>
                <a:ea typeface="Courier New"/>
                <a:cs typeface="Courier New"/>
                <a:sym typeface="Courier New"/>
              </a:rPr>
              <a:t>localStorage</a:t>
            </a:r>
            <a:r>
              <a:rPr lang="es" sz="1600" dirty="0">
                <a:solidFill>
                  <a:srgbClr val="F8F8F2"/>
                </a:solidFill>
                <a:latin typeface="Courier New"/>
                <a:ea typeface="Courier New"/>
                <a:cs typeface="Courier New"/>
                <a:sym typeface="Courier New"/>
              </a:rPr>
              <a:t>.</a:t>
            </a:r>
            <a:r>
              <a:rPr lang="es" sz="1600" dirty="0">
                <a:solidFill>
                  <a:srgbClr val="50FA7B"/>
                </a:solidFill>
                <a:latin typeface="Courier New"/>
                <a:ea typeface="Courier New"/>
                <a:cs typeface="Courier New"/>
                <a:sym typeface="Courier New"/>
              </a:rPr>
              <a:t>setItem</a:t>
            </a:r>
            <a:r>
              <a:rPr lang="es" sz="1600" dirty="0">
                <a:solidFill>
                  <a:srgbClr val="F8F8F2"/>
                </a:solidFill>
                <a:latin typeface="Courier New"/>
                <a:ea typeface="Courier New"/>
                <a:cs typeface="Courier New"/>
                <a:sym typeface="Courier New"/>
              </a:rPr>
              <a:t>(</a:t>
            </a:r>
            <a:r>
              <a:rPr lang="es" sz="1600" dirty="0">
                <a:solidFill>
                  <a:srgbClr val="E9F284"/>
                </a:solidFill>
                <a:latin typeface="Courier New"/>
                <a:ea typeface="Courier New"/>
                <a:cs typeface="Courier New"/>
                <a:sym typeface="Courier New"/>
              </a:rPr>
              <a:t>'</a:t>
            </a:r>
            <a:r>
              <a:rPr lang="es" sz="1600" dirty="0">
                <a:solidFill>
                  <a:srgbClr val="F1FA8C"/>
                </a:solidFill>
                <a:latin typeface="Courier New"/>
                <a:ea typeface="Courier New"/>
                <a:cs typeface="Courier New"/>
                <a:sym typeface="Courier New"/>
              </a:rPr>
              <a:t>unNumero</a:t>
            </a:r>
            <a:r>
              <a:rPr lang="es" sz="1600" dirty="0">
                <a:solidFill>
                  <a:srgbClr val="E9F284"/>
                </a:solidFill>
                <a:latin typeface="Courier New"/>
                <a:ea typeface="Courier New"/>
                <a:cs typeface="Courier New"/>
                <a:sym typeface="Courier New"/>
              </a:rPr>
              <a:t>'</a:t>
            </a:r>
            <a:r>
              <a:rPr lang="es" sz="1600" dirty="0">
                <a:solidFill>
                  <a:srgbClr val="F8F8F2"/>
                </a:solidFill>
                <a:latin typeface="Courier New"/>
                <a:ea typeface="Courier New"/>
                <a:cs typeface="Courier New"/>
                <a:sym typeface="Courier New"/>
              </a:rPr>
              <a:t>, </a:t>
            </a:r>
            <a:r>
              <a:rPr lang="es" sz="1600" dirty="0">
                <a:solidFill>
                  <a:srgbClr val="BD93F9"/>
                </a:solidFill>
                <a:latin typeface="Courier New"/>
                <a:ea typeface="Courier New"/>
                <a:cs typeface="Courier New"/>
                <a:sym typeface="Courier New"/>
              </a:rPr>
              <a:t>20</a:t>
            </a:r>
            <a:r>
              <a:rPr lang="es" sz="1600" dirty="0">
                <a:solidFill>
                  <a:srgbClr val="F8F8F2"/>
                </a:solidFill>
                <a:latin typeface="Courier New"/>
                <a:ea typeface="Courier New"/>
                <a:cs typeface="Courier New"/>
                <a:sym typeface="Courier New"/>
              </a:rPr>
              <a:t>);</a:t>
            </a:r>
            <a:endParaRPr sz="16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dirty="0">
              <a:solidFill>
                <a:srgbClr val="F8F8F2"/>
              </a:solidFill>
              <a:highlight>
                <a:srgbClr val="282A36"/>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1500" dirty="0">
              <a:solidFill>
                <a:srgbClr val="FFFFFF"/>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Clave-valor</a:t>
            </a:r>
            <a:endParaRPr sz="4000" b="1">
              <a:solidFill>
                <a:schemeClr val="dk1"/>
              </a:solidFill>
              <a:latin typeface="DM Sans"/>
              <a:ea typeface="DM Sans"/>
              <a:cs typeface="DM Sans"/>
              <a:sym typeface="DM Sans"/>
            </a:endParaRPr>
          </a:p>
        </p:txBody>
      </p:sp>
      <p:pic>
        <p:nvPicPr>
          <p:cNvPr id="151" name="Google Shape;151;p2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52" name="Google Shape;152;p25"/>
          <p:cNvSpPr txBox="1"/>
          <p:nvPr/>
        </p:nvSpPr>
        <p:spPr>
          <a:xfrm>
            <a:off x="549525" y="2192900"/>
            <a:ext cx="41688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La información almacenada en el Storage se guarda en la forma de </a:t>
            </a:r>
            <a:r>
              <a:rPr lang="es" sz="1350" b="1">
                <a:latin typeface="DM Sans"/>
                <a:ea typeface="DM Sans"/>
                <a:cs typeface="DM Sans"/>
                <a:sym typeface="DM Sans"/>
              </a:rPr>
              <a:t>clave-valor</a:t>
            </a:r>
            <a:r>
              <a:rPr lang="es" sz="1350">
                <a:latin typeface="DM Sans"/>
                <a:ea typeface="DM Sans"/>
                <a:cs typeface="DM Sans"/>
                <a:sym typeface="DM Sans"/>
              </a:rPr>
              <a:t>.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Similar al tratamiento de objetos, </a:t>
            </a:r>
            <a:r>
              <a:rPr lang="es" sz="1350">
                <a:highlight>
                  <a:srgbClr val="F1FA8C"/>
                </a:highlight>
                <a:latin typeface="DM Sans"/>
                <a:ea typeface="DM Sans"/>
                <a:cs typeface="DM Sans"/>
                <a:sym typeface="DM Sans"/>
              </a:rPr>
              <a:t>definimos </a:t>
            </a:r>
            <a:r>
              <a:rPr lang="es" sz="1350" b="1">
                <a:highlight>
                  <a:srgbClr val="F1FA8C"/>
                </a:highlight>
                <a:latin typeface="DM Sans"/>
                <a:ea typeface="DM Sans"/>
                <a:cs typeface="DM Sans"/>
                <a:sym typeface="DM Sans"/>
              </a:rPr>
              <a:t>claves</a:t>
            </a:r>
            <a:r>
              <a:rPr lang="es" sz="1350">
                <a:highlight>
                  <a:srgbClr val="F1FA8C"/>
                </a:highlight>
                <a:latin typeface="DM Sans"/>
                <a:ea typeface="DM Sans"/>
                <a:cs typeface="DM Sans"/>
                <a:sym typeface="DM Sans"/>
              </a:rPr>
              <a:t> en el storage donde almacenamos </a:t>
            </a:r>
            <a:r>
              <a:rPr lang="es" sz="1350" b="1">
                <a:highlight>
                  <a:srgbClr val="F1FA8C"/>
                </a:highlight>
                <a:latin typeface="DM Sans"/>
                <a:ea typeface="DM Sans"/>
                <a:cs typeface="DM Sans"/>
                <a:sym typeface="DM Sans"/>
              </a:rPr>
              <a:t>valores.</a:t>
            </a:r>
            <a:endParaRPr sz="1350" b="1">
              <a:highlight>
                <a:srgbClr val="F1FA8C"/>
              </a:highlight>
              <a:latin typeface="DM Sans"/>
              <a:ea typeface="DM Sans"/>
              <a:cs typeface="DM Sans"/>
              <a:sym typeface="DM Sans"/>
            </a:endParaRPr>
          </a:p>
          <a:p>
            <a:pPr marL="0" lvl="0" indent="0" algn="l" rtl="0">
              <a:spcBef>
                <a:spcPts val="0"/>
              </a:spcBef>
              <a:spcAft>
                <a:spcPts val="0"/>
              </a:spcAft>
              <a:buNone/>
            </a:pPr>
            <a:endParaRPr sz="1350">
              <a:highlight>
                <a:schemeClr val="accent4"/>
              </a:highlight>
              <a:latin typeface="DM Sans"/>
              <a:ea typeface="DM Sans"/>
              <a:cs typeface="DM Sans"/>
              <a:sym typeface="DM Sans"/>
            </a:endParaRPr>
          </a:p>
        </p:txBody>
      </p:sp>
      <p:pic>
        <p:nvPicPr>
          <p:cNvPr id="153" name="Google Shape;153;p25"/>
          <p:cNvPicPr preferRelativeResize="0"/>
          <p:nvPr/>
        </p:nvPicPr>
        <p:blipFill rotWithShape="1">
          <a:blip r:embed="rId4">
            <a:alphaModFix/>
          </a:blip>
          <a:srcRect l="19407" t="-1130" r="10905" b="1129"/>
          <a:stretch/>
        </p:blipFill>
        <p:spPr>
          <a:xfrm>
            <a:off x="5549725" y="1021688"/>
            <a:ext cx="2561200" cy="310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Clave-valor</a:t>
            </a:r>
            <a:endParaRPr sz="4000" b="1">
              <a:solidFill>
                <a:schemeClr val="dk1"/>
              </a:solidFill>
              <a:latin typeface="DM Sans"/>
              <a:ea typeface="DM Sans"/>
              <a:cs typeface="DM Sans"/>
              <a:sym typeface="DM Sans"/>
            </a:endParaRPr>
          </a:p>
        </p:txBody>
      </p:sp>
      <p:sp>
        <p:nvSpPr>
          <p:cNvPr id="159" name="Google Shape;159;p26"/>
          <p:cNvSpPr txBox="1"/>
          <p:nvPr/>
        </p:nvSpPr>
        <p:spPr>
          <a:xfrm>
            <a:off x="475500" y="1420300"/>
            <a:ext cx="4946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Podemos ver el Storage en el navegador a través de la pestaña de </a:t>
            </a:r>
            <a:r>
              <a:rPr lang="es" sz="1350" b="1" dirty="0">
                <a:highlight>
                  <a:srgbClr val="F1FA8C"/>
                </a:highlight>
                <a:latin typeface="DM Sans"/>
                <a:ea typeface="DM Sans"/>
                <a:cs typeface="DM Sans"/>
                <a:sym typeface="DM Sans"/>
              </a:rPr>
              <a:t>application</a:t>
            </a:r>
            <a:r>
              <a:rPr lang="es" sz="1350" dirty="0">
                <a:latin typeface="DM Sans"/>
                <a:ea typeface="DM Sans"/>
                <a:cs typeface="DM Sans"/>
                <a:sym typeface="DM Sans"/>
              </a:rPr>
              <a:t>:</a:t>
            </a:r>
            <a:endParaRPr sz="1350" dirty="0">
              <a:latin typeface="DM Sans"/>
              <a:ea typeface="DM Sans"/>
              <a:cs typeface="DM Sans"/>
              <a:sym typeface="DM Sans"/>
            </a:endParaRPr>
          </a:p>
        </p:txBody>
      </p:sp>
      <p:pic>
        <p:nvPicPr>
          <p:cNvPr id="160" name="Google Shape;160;p26"/>
          <p:cNvPicPr preferRelativeResize="0"/>
          <p:nvPr/>
        </p:nvPicPr>
        <p:blipFill rotWithShape="1">
          <a:blip r:embed="rId3">
            <a:alphaModFix/>
          </a:blip>
          <a:srcRect t="3060" r="4743" b="12172"/>
          <a:stretch/>
        </p:blipFill>
        <p:spPr>
          <a:xfrm>
            <a:off x="473361" y="2137000"/>
            <a:ext cx="5619275" cy="245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Localstorage: getitem</a:t>
            </a:r>
            <a:endParaRPr sz="4000" b="1">
              <a:solidFill>
                <a:schemeClr val="dk1"/>
              </a:solidFill>
              <a:latin typeface="DM Sans"/>
              <a:ea typeface="DM Sans"/>
              <a:cs typeface="DM Sans"/>
              <a:sym typeface="DM Sans"/>
            </a:endParaRPr>
          </a:p>
        </p:txBody>
      </p:sp>
      <p:sp>
        <p:nvSpPr>
          <p:cNvPr id="166" name="Google Shape;166;p27"/>
          <p:cNvSpPr txBox="1"/>
          <p:nvPr/>
        </p:nvSpPr>
        <p:spPr>
          <a:xfrm>
            <a:off x="475500" y="1420300"/>
            <a:ext cx="4946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Podemos acceder a la información almacenada en localStorage utilizando </a:t>
            </a:r>
            <a:r>
              <a:rPr lang="es" sz="1350" b="1">
                <a:highlight>
                  <a:schemeClr val="accent4"/>
                </a:highlight>
                <a:latin typeface="DM Sans"/>
                <a:ea typeface="DM Sans"/>
                <a:cs typeface="DM Sans"/>
                <a:sym typeface="DM Sans"/>
              </a:rPr>
              <a:t>getItem</a:t>
            </a:r>
            <a:r>
              <a:rPr lang="es" sz="1350">
                <a:latin typeface="DM Sans"/>
                <a:ea typeface="DM Sans"/>
                <a:cs typeface="DM Sans"/>
                <a:sym typeface="DM Sans"/>
              </a:rPr>
              <a:t>. Las claves y valores de Storage se guardan en formato de </a:t>
            </a:r>
            <a:r>
              <a:rPr lang="es" sz="1350" b="1">
                <a:latin typeface="DM Sans"/>
                <a:ea typeface="DM Sans"/>
                <a:cs typeface="DM Sans"/>
                <a:sym typeface="DM Sans"/>
              </a:rPr>
              <a:t>cadena de caracteres (DOMString).</a:t>
            </a:r>
            <a:endParaRPr sz="1350" b="1">
              <a:latin typeface="DM Sans"/>
              <a:ea typeface="DM Sans"/>
              <a:cs typeface="DM Sans"/>
              <a:sym typeface="DM Sans"/>
            </a:endParaRPr>
          </a:p>
        </p:txBody>
      </p:sp>
      <p:sp>
        <p:nvSpPr>
          <p:cNvPr id="167" name="Google Shape;167;p27"/>
          <p:cNvSpPr txBox="1"/>
          <p:nvPr/>
        </p:nvSpPr>
        <p:spPr>
          <a:xfrm>
            <a:off x="475500" y="2582800"/>
            <a:ext cx="6830400" cy="20088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mensaje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localStorage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bienvenida</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bandera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localStorage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esValido</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numero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localStorage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unNumero</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(mensaje); </a:t>
            </a:r>
            <a:r>
              <a:rPr lang="es" sz="1200">
                <a:solidFill>
                  <a:srgbClr val="6272A4"/>
                </a:solidFill>
                <a:latin typeface="Courier New"/>
                <a:ea typeface="Courier New"/>
                <a:cs typeface="Courier New"/>
                <a:sym typeface="Courier New"/>
              </a:rPr>
              <a:t>// ‘¡Hola Coder!’</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(bandera); </a:t>
            </a:r>
            <a:r>
              <a:rPr lang="es" sz="1200">
                <a:solidFill>
                  <a:srgbClr val="6272A4"/>
                </a:solidFill>
                <a:latin typeface="Courier New"/>
                <a:ea typeface="Courier New"/>
                <a:cs typeface="Courier New"/>
                <a:sym typeface="Courier New"/>
              </a:rPr>
              <a:t>// ‘true’</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(numero);  </a:t>
            </a:r>
            <a:r>
              <a:rPr lang="es" sz="1200">
                <a:solidFill>
                  <a:srgbClr val="6272A4"/>
                </a:solidFill>
                <a:latin typeface="Courier New"/>
                <a:ea typeface="Courier New"/>
                <a:cs typeface="Courier New"/>
                <a:sym typeface="Courier New"/>
              </a:rPr>
              <a:t>// ‘20’</a:t>
            </a:r>
            <a:endParaRPr sz="1200">
              <a:solidFill>
                <a:srgbClr val="6272A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rgbClr val="999999"/>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rgbClr val="FFFFFF"/>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Localstorage: Setitem</a:t>
            </a:r>
            <a:endParaRPr sz="4000" b="1">
              <a:solidFill>
                <a:schemeClr val="dk1"/>
              </a:solidFill>
              <a:latin typeface="DM Sans"/>
              <a:ea typeface="DM Sans"/>
              <a:cs typeface="DM Sans"/>
              <a:sym typeface="DM Sans"/>
            </a:endParaRPr>
          </a:p>
        </p:txBody>
      </p:sp>
      <p:sp>
        <p:nvSpPr>
          <p:cNvPr id="173" name="Google Shape;173;p28"/>
          <p:cNvSpPr txBox="1"/>
          <p:nvPr/>
        </p:nvSpPr>
        <p:spPr>
          <a:xfrm>
            <a:off x="473350" y="1930375"/>
            <a:ext cx="48933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información almacenada en sessionStorage (variable global preexistente) </a:t>
            </a:r>
            <a:r>
              <a:rPr lang="es" sz="1350">
                <a:highlight>
                  <a:schemeClr val="accent6"/>
                </a:highlight>
                <a:latin typeface="DM Sans"/>
                <a:ea typeface="DM Sans"/>
                <a:cs typeface="DM Sans"/>
                <a:sym typeface="DM Sans"/>
              </a:rPr>
              <a:t>se almacena en el navegador hasta que el usuario cierra la ventana</a:t>
            </a:r>
            <a:r>
              <a:rPr lang="es" sz="1350">
                <a:latin typeface="DM Sans"/>
                <a:ea typeface="DM Sans"/>
                <a:cs typeface="DM Sans"/>
                <a:sym typeface="DM Sans"/>
              </a:rPr>
              <a:t>. </a:t>
            </a:r>
            <a:endParaRPr sz="1350">
              <a:latin typeface="DM Sans"/>
              <a:ea typeface="DM Sans"/>
              <a:cs typeface="DM Sans"/>
              <a:sym typeface="DM Sans"/>
            </a:endParaRPr>
          </a:p>
        </p:txBody>
      </p:sp>
      <p:sp>
        <p:nvSpPr>
          <p:cNvPr id="174" name="Google Shape;174;p28"/>
          <p:cNvSpPr/>
          <p:nvPr/>
        </p:nvSpPr>
        <p:spPr>
          <a:xfrm>
            <a:off x="473350" y="2950475"/>
            <a:ext cx="4893300" cy="11583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Solo existe dentro de la pestaña actual del navegador. Otra pestaña con la misma página tendrá otro sessionStorage distinto, pero se comparte entre iframes en la pestaña (asumiendo que tengan el mismo origen).</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550">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Sessionstorage: getitem</a:t>
            </a:r>
            <a:endParaRPr sz="4000" b="1">
              <a:solidFill>
                <a:schemeClr val="dk1"/>
              </a:solidFill>
              <a:latin typeface="DM Sans"/>
              <a:ea typeface="DM Sans"/>
              <a:cs typeface="DM Sans"/>
              <a:sym typeface="DM Sans"/>
            </a:endParaRPr>
          </a:p>
        </p:txBody>
      </p:sp>
      <p:sp>
        <p:nvSpPr>
          <p:cNvPr id="180" name="Google Shape;180;p29"/>
          <p:cNvSpPr txBox="1"/>
          <p:nvPr/>
        </p:nvSpPr>
        <p:spPr>
          <a:xfrm>
            <a:off x="475500" y="1420300"/>
            <a:ext cx="49467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tratamiento es similar al </a:t>
            </a:r>
            <a:r>
              <a:rPr lang="es" sz="1350" b="1">
                <a:latin typeface="DM Sans"/>
                <a:ea typeface="DM Sans"/>
                <a:cs typeface="DM Sans"/>
                <a:sym typeface="DM Sans"/>
              </a:rPr>
              <a:t>localStorage</a:t>
            </a:r>
            <a:r>
              <a:rPr lang="es" sz="1350">
                <a:latin typeface="DM Sans"/>
                <a:ea typeface="DM Sans"/>
                <a:cs typeface="DM Sans"/>
                <a:sym typeface="DM Sans"/>
              </a:rPr>
              <a:t>:</a:t>
            </a:r>
            <a:endParaRPr sz="1350" b="1">
              <a:latin typeface="DM Sans"/>
              <a:ea typeface="DM Sans"/>
              <a:cs typeface="DM Sans"/>
              <a:sym typeface="DM Sans"/>
            </a:endParaRPr>
          </a:p>
        </p:txBody>
      </p:sp>
      <p:sp>
        <p:nvSpPr>
          <p:cNvPr id="181" name="Google Shape;181;p29"/>
          <p:cNvSpPr txBox="1"/>
          <p:nvPr/>
        </p:nvSpPr>
        <p:spPr>
          <a:xfrm>
            <a:off x="475500" y="2200750"/>
            <a:ext cx="7282800" cy="20289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15000"/>
              </a:lnSpc>
              <a:spcBef>
                <a:spcPts val="0"/>
              </a:spcBef>
              <a:spcAft>
                <a:spcPts val="0"/>
              </a:spcAft>
              <a:buNone/>
            </a:pPr>
            <a:r>
              <a:rPr lang="es" sz="1500">
                <a:solidFill>
                  <a:srgbClr val="999999"/>
                </a:solidFill>
                <a:latin typeface="Courier New"/>
                <a:ea typeface="Courier New"/>
                <a:cs typeface="Courier New"/>
                <a:sym typeface="Courier New"/>
              </a:rPr>
              <a:t>// Método -&gt;  sessionStorage.setItem(clave, valor)</a:t>
            </a:r>
            <a:endParaRPr sz="1500">
              <a:solidFill>
                <a:srgbClr val="999999"/>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s" sz="1500">
                <a:solidFill>
                  <a:srgbClr val="999999"/>
                </a:solidFill>
                <a:latin typeface="Courier New"/>
                <a:ea typeface="Courier New"/>
                <a:cs typeface="Courier New"/>
                <a:sym typeface="Courier New"/>
              </a:rPr>
              <a:t>// clave = nombre del elemento</a:t>
            </a:r>
            <a:endParaRPr sz="1500">
              <a:solidFill>
                <a:srgbClr val="999999"/>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s" sz="1500">
                <a:solidFill>
                  <a:srgbClr val="999999"/>
                </a:solidFill>
                <a:latin typeface="Courier New"/>
                <a:ea typeface="Courier New"/>
                <a:cs typeface="Courier New"/>
                <a:sym typeface="Courier New"/>
              </a:rPr>
              <a:t>// valor = Contenido del elemento</a:t>
            </a:r>
            <a:endParaRPr sz="1500">
              <a:solidFill>
                <a:srgbClr val="999999"/>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sessionStorage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setItem</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seleccionados</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1</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2</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3</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sessionStorage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setItem</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esValido</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false</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sessionStorage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setItem</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email</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info@email.com</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rgbClr val="FFFFFF"/>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rgbClr val="FFFFFF"/>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Sessionstorage: getitem</a:t>
            </a:r>
            <a:endParaRPr sz="4000" b="1">
              <a:solidFill>
                <a:schemeClr val="dk1"/>
              </a:solidFill>
              <a:latin typeface="DM Sans"/>
              <a:ea typeface="DM Sans"/>
              <a:cs typeface="DM Sans"/>
              <a:sym typeface="DM Sans"/>
            </a:endParaRPr>
          </a:p>
        </p:txBody>
      </p:sp>
      <p:sp>
        <p:nvSpPr>
          <p:cNvPr id="187" name="Google Shape;187;p30"/>
          <p:cNvSpPr txBox="1"/>
          <p:nvPr/>
        </p:nvSpPr>
        <p:spPr>
          <a:xfrm>
            <a:off x="475500" y="1420300"/>
            <a:ext cx="57552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Podemos acceder a la información almacenada en sessionStorage utilizando </a:t>
            </a:r>
            <a:r>
              <a:rPr lang="es" sz="1350" b="1">
                <a:highlight>
                  <a:srgbClr val="F1FA8C"/>
                </a:highlight>
                <a:latin typeface="DM Sans"/>
                <a:ea typeface="DM Sans"/>
                <a:cs typeface="DM Sans"/>
                <a:sym typeface="DM Sans"/>
              </a:rPr>
              <a:t>getItem</a:t>
            </a:r>
            <a:r>
              <a:rPr lang="es" sz="1350">
                <a:latin typeface="DM Sans"/>
                <a:ea typeface="DM Sans"/>
                <a:cs typeface="DM Sans"/>
                <a:sym typeface="DM Sans"/>
              </a:rPr>
              <a:t>. Las claves y valores de Storage se guardan siempre en formato de </a:t>
            </a:r>
            <a:r>
              <a:rPr lang="es" sz="1350" b="1">
                <a:latin typeface="DM Sans"/>
                <a:ea typeface="DM Sans"/>
                <a:cs typeface="DM Sans"/>
                <a:sym typeface="DM Sans"/>
              </a:rPr>
              <a:t>cadena de caracteres.</a:t>
            </a:r>
            <a:endParaRPr sz="1350" b="1">
              <a:latin typeface="DM Sans"/>
              <a:ea typeface="DM Sans"/>
              <a:cs typeface="DM Sans"/>
              <a:sym typeface="DM Sans"/>
            </a:endParaRPr>
          </a:p>
        </p:txBody>
      </p:sp>
      <p:sp>
        <p:nvSpPr>
          <p:cNvPr id="188" name="Google Shape;188;p30"/>
          <p:cNvSpPr txBox="1"/>
          <p:nvPr/>
        </p:nvSpPr>
        <p:spPr>
          <a:xfrm>
            <a:off x="473350" y="2563900"/>
            <a:ext cx="6984000" cy="20277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lista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sessionStorage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seleccionados</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split</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bandera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sessionStorage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esValido</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true</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email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sessionStorage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email</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2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FF79C6"/>
                </a:solidFill>
                <a:latin typeface="Courier New"/>
                <a:ea typeface="Courier New"/>
                <a:cs typeface="Courier New"/>
                <a:sym typeface="Courier New"/>
              </a:rPr>
              <a:t>typeof</a:t>
            </a:r>
            <a:r>
              <a:rPr lang="es" sz="1200">
                <a:solidFill>
                  <a:srgbClr val="F8F8F2"/>
                </a:solidFill>
                <a:latin typeface="Courier New"/>
                <a:ea typeface="Courier New"/>
                <a:cs typeface="Courier New"/>
                <a:sym typeface="Courier New"/>
              </a:rPr>
              <a:t> lista);   </a:t>
            </a:r>
            <a:r>
              <a:rPr lang="es" sz="1200">
                <a:solidFill>
                  <a:srgbClr val="6272A4"/>
                </a:solidFill>
                <a:latin typeface="Courier New"/>
                <a:ea typeface="Courier New"/>
                <a:cs typeface="Courier New"/>
                <a:sym typeface="Courier New"/>
              </a:rPr>
              <a:t>//object ["1","2","3"];</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FF79C6"/>
                </a:solidFill>
                <a:latin typeface="Courier New"/>
                <a:ea typeface="Courier New"/>
                <a:cs typeface="Courier New"/>
                <a:sym typeface="Courier New"/>
              </a:rPr>
              <a:t>typeof</a:t>
            </a:r>
            <a:r>
              <a:rPr lang="es" sz="1200">
                <a:solidFill>
                  <a:srgbClr val="F8F8F2"/>
                </a:solidFill>
                <a:latin typeface="Courier New"/>
                <a:ea typeface="Courier New"/>
                <a:cs typeface="Courier New"/>
                <a:sym typeface="Courier New"/>
              </a:rPr>
              <a:t> bandera); </a:t>
            </a:r>
            <a:r>
              <a:rPr lang="es" sz="1200">
                <a:solidFill>
                  <a:srgbClr val="6272A4"/>
                </a:solidFill>
                <a:latin typeface="Courier New"/>
                <a:ea typeface="Courier New"/>
                <a:cs typeface="Courier New"/>
                <a:sym typeface="Courier New"/>
              </a:rPr>
              <a:t>//boolean;</a:t>
            </a:r>
            <a:endParaRPr sz="12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FF79C6"/>
                </a:solidFill>
                <a:latin typeface="Courier New"/>
                <a:ea typeface="Courier New"/>
                <a:cs typeface="Courier New"/>
                <a:sym typeface="Courier New"/>
              </a:rPr>
              <a:t>typeof</a:t>
            </a:r>
            <a:r>
              <a:rPr lang="es" sz="1200">
                <a:solidFill>
                  <a:srgbClr val="F8F8F2"/>
                </a:solidFill>
                <a:latin typeface="Courier New"/>
                <a:ea typeface="Courier New"/>
                <a:cs typeface="Courier New"/>
                <a:sym typeface="Courier New"/>
              </a:rPr>
              <a:t> email);   </a:t>
            </a:r>
            <a:r>
              <a:rPr lang="es" sz="1200">
                <a:solidFill>
                  <a:srgbClr val="6272A4"/>
                </a:solidFill>
                <a:latin typeface="Courier New"/>
                <a:ea typeface="Courier New"/>
                <a:cs typeface="Courier New"/>
                <a:sym typeface="Courier New"/>
              </a:rPr>
              <a:t>//string;</a:t>
            </a:r>
            <a:endParaRPr sz="1200">
              <a:solidFill>
                <a:srgbClr val="6272A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rgbClr val="999999"/>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rgbClr val="FFFFFF"/>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Recorriendo el storage</a:t>
            </a:r>
            <a:endParaRPr sz="4000" b="1">
              <a:solidFill>
                <a:schemeClr val="dk1"/>
              </a:solidFill>
              <a:latin typeface="DM Sans"/>
              <a:ea typeface="DM Sans"/>
              <a:cs typeface="DM Sans"/>
              <a:sym typeface="DM Sans"/>
            </a:endParaRPr>
          </a:p>
        </p:txBody>
      </p:sp>
      <p:sp>
        <p:nvSpPr>
          <p:cNvPr id="194" name="Google Shape;194;p31"/>
          <p:cNvSpPr txBox="1"/>
          <p:nvPr/>
        </p:nvSpPr>
        <p:spPr>
          <a:xfrm>
            <a:off x="473350" y="1908175"/>
            <a:ext cx="48933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450">
                <a:latin typeface="DM Sans"/>
                <a:ea typeface="DM Sans"/>
                <a:cs typeface="DM Sans"/>
                <a:sym typeface="DM Sans"/>
              </a:rPr>
              <a:t>Es posible obtener todos los valores almacenados en localStorage o sessionStorage con un </a:t>
            </a:r>
            <a:r>
              <a:rPr lang="es" sz="1450" b="1">
                <a:latin typeface="DM Sans"/>
                <a:ea typeface="DM Sans"/>
                <a:cs typeface="DM Sans"/>
                <a:sym typeface="DM Sans"/>
              </a:rPr>
              <a:t>bucle</a:t>
            </a:r>
            <a:r>
              <a:rPr lang="es" sz="1450">
                <a:latin typeface="DM Sans"/>
                <a:ea typeface="DM Sans"/>
                <a:cs typeface="DM Sans"/>
                <a:sym typeface="DM Sans"/>
              </a:rPr>
              <a:t>.</a:t>
            </a:r>
            <a:endParaRPr sz="1450">
              <a:latin typeface="DM Sans"/>
              <a:ea typeface="DM Sans"/>
              <a:cs typeface="DM Sans"/>
              <a:sym typeface="DM Sans"/>
            </a:endParaRPr>
          </a:p>
        </p:txBody>
      </p:sp>
      <p:sp>
        <p:nvSpPr>
          <p:cNvPr id="195" name="Google Shape;195;p31"/>
          <p:cNvSpPr/>
          <p:nvPr/>
        </p:nvSpPr>
        <p:spPr>
          <a:xfrm>
            <a:off x="473350" y="2797675"/>
            <a:ext cx="4893300" cy="9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Pero no podemos usar </a:t>
            </a:r>
            <a:r>
              <a:rPr lang="es" sz="1350" b="1">
                <a:solidFill>
                  <a:schemeClr val="dk1"/>
                </a:solidFill>
                <a:latin typeface="DM Sans"/>
                <a:ea typeface="DM Sans"/>
                <a:cs typeface="DM Sans"/>
                <a:sym typeface="DM Sans"/>
              </a:rPr>
              <a:t>for...of</a:t>
            </a:r>
            <a:r>
              <a:rPr lang="es" sz="1350">
                <a:solidFill>
                  <a:schemeClr val="dk1"/>
                </a:solidFill>
                <a:latin typeface="DM Sans"/>
                <a:ea typeface="DM Sans"/>
                <a:cs typeface="DM Sans"/>
                <a:sym typeface="DM Sans"/>
              </a:rPr>
              <a:t> porque no son objetos iterables, ni </a:t>
            </a:r>
            <a:r>
              <a:rPr lang="es" sz="1350" b="1">
                <a:solidFill>
                  <a:schemeClr val="dk1"/>
                </a:solidFill>
                <a:latin typeface="DM Sans"/>
                <a:ea typeface="DM Sans"/>
                <a:cs typeface="DM Sans"/>
                <a:sym typeface="DM Sans"/>
              </a:rPr>
              <a:t>for...in </a:t>
            </a:r>
            <a:r>
              <a:rPr lang="es" sz="1350">
                <a:solidFill>
                  <a:schemeClr val="dk1"/>
                </a:solidFill>
                <a:latin typeface="DM Sans"/>
                <a:ea typeface="DM Sans"/>
                <a:cs typeface="DM Sans"/>
                <a:sym typeface="DM Sans"/>
              </a:rPr>
              <a:t>porque obtenemos otras propiedades del objeto que no son valores almacenados.</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550">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Recorriendo el storage</a:t>
            </a:r>
            <a:endParaRPr sz="4000" b="1">
              <a:solidFill>
                <a:schemeClr val="dk1"/>
              </a:solidFill>
              <a:latin typeface="DM Sans"/>
              <a:ea typeface="DM Sans"/>
              <a:cs typeface="DM Sans"/>
              <a:sym typeface="DM Sans"/>
            </a:endParaRPr>
          </a:p>
        </p:txBody>
      </p:sp>
      <p:sp>
        <p:nvSpPr>
          <p:cNvPr id="201" name="Google Shape;201;p32"/>
          <p:cNvSpPr txBox="1"/>
          <p:nvPr/>
        </p:nvSpPr>
        <p:spPr>
          <a:xfrm>
            <a:off x="475500" y="1420300"/>
            <a:ext cx="49467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bucle a emplear es </a:t>
            </a:r>
            <a:r>
              <a:rPr lang="es" sz="1350" b="1">
                <a:latin typeface="DM Sans"/>
                <a:ea typeface="DM Sans"/>
                <a:cs typeface="DM Sans"/>
                <a:sym typeface="DM Sans"/>
              </a:rPr>
              <a:t>for</a:t>
            </a:r>
            <a:r>
              <a:rPr lang="es" sz="1350">
                <a:latin typeface="DM Sans"/>
                <a:ea typeface="DM Sans"/>
                <a:cs typeface="DM Sans"/>
                <a:sym typeface="DM Sans"/>
              </a:rPr>
              <a:t> </a:t>
            </a:r>
            <a:r>
              <a:rPr lang="es" sz="1350">
                <a:highlight>
                  <a:schemeClr val="accent6"/>
                </a:highlight>
                <a:latin typeface="DM Sans"/>
                <a:ea typeface="DM Sans"/>
                <a:cs typeface="DM Sans"/>
                <a:sym typeface="DM Sans"/>
              </a:rPr>
              <a:t>con el método </a:t>
            </a:r>
            <a:r>
              <a:rPr lang="es" sz="1350" b="1">
                <a:highlight>
                  <a:schemeClr val="accent6"/>
                </a:highlight>
                <a:latin typeface="DM Sans"/>
                <a:ea typeface="DM Sans"/>
                <a:cs typeface="DM Sans"/>
                <a:sym typeface="DM Sans"/>
              </a:rPr>
              <a:t>key</a:t>
            </a:r>
            <a:r>
              <a:rPr lang="es" sz="1350">
                <a:latin typeface="DM Sans"/>
                <a:ea typeface="DM Sans"/>
                <a:cs typeface="DM Sans"/>
                <a:sym typeface="DM Sans"/>
              </a:rPr>
              <a:t>:</a:t>
            </a:r>
            <a:endParaRPr sz="1350" b="1">
              <a:latin typeface="DM Sans"/>
              <a:ea typeface="DM Sans"/>
              <a:cs typeface="DM Sans"/>
              <a:sym typeface="DM Sans"/>
            </a:endParaRPr>
          </a:p>
        </p:txBody>
      </p:sp>
      <p:sp>
        <p:nvSpPr>
          <p:cNvPr id="202" name="Google Shape;202;p32"/>
          <p:cNvSpPr txBox="1"/>
          <p:nvPr/>
        </p:nvSpPr>
        <p:spPr>
          <a:xfrm>
            <a:off x="473350" y="2107450"/>
            <a:ext cx="7203000" cy="21450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None/>
            </a:pPr>
            <a:r>
              <a:rPr lang="es" sz="1300" dirty="0">
                <a:solidFill>
                  <a:srgbClr val="6272A4"/>
                </a:solidFill>
                <a:latin typeface="Courier New"/>
                <a:ea typeface="Courier New"/>
                <a:cs typeface="Courier New"/>
                <a:sym typeface="Courier New"/>
              </a:rPr>
              <a:t>//Ciclo para recorrer las claves almacenadas en el objeto localStorage</a:t>
            </a:r>
            <a:endParaRPr sz="13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dirty="0">
                <a:solidFill>
                  <a:srgbClr val="FF79C6"/>
                </a:solidFill>
                <a:latin typeface="Courier New"/>
                <a:ea typeface="Courier New"/>
                <a:cs typeface="Courier New"/>
                <a:sym typeface="Courier New"/>
              </a:rPr>
              <a:t>for</a:t>
            </a:r>
            <a:r>
              <a:rPr lang="es" sz="1300" dirty="0">
                <a:solidFill>
                  <a:srgbClr val="F8F8F2"/>
                </a:solidFill>
                <a:latin typeface="Courier New"/>
                <a:ea typeface="Courier New"/>
                <a:cs typeface="Courier New"/>
                <a:sym typeface="Courier New"/>
              </a:rPr>
              <a:t> (</a:t>
            </a:r>
            <a:r>
              <a:rPr lang="es" sz="1300" dirty="0">
                <a:solidFill>
                  <a:srgbClr val="FF79C6"/>
                </a:solidFill>
                <a:latin typeface="Courier New"/>
                <a:ea typeface="Courier New"/>
                <a:cs typeface="Courier New"/>
                <a:sym typeface="Courier New"/>
              </a:rPr>
              <a:t>let</a:t>
            </a:r>
            <a:r>
              <a:rPr lang="es" sz="1300" dirty="0">
                <a:solidFill>
                  <a:srgbClr val="F8F8F2"/>
                </a:solidFill>
                <a:latin typeface="Courier New"/>
                <a:ea typeface="Courier New"/>
                <a:cs typeface="Courier New"/>
                <a:sym typeface="Courier New"/>
              </a:rPr>
              <a:t> i </a:t>
            </a:r>
            <a:r>
              <a:rPr lang="es" sz="1300" dirty="0">
                <a:solidFill>
                  <a:srgbClr val="FF79C6"/>
                </a:solidFill>
                <a:latin typeface="Courier New"/>
                <a:ea typeface="Courier New"/>
                <a:cs typeface="Courier New"/>
                <a:sym typeface="Courier New"/>
              </a:rPr>
              <a:t>=</a:t>
            </a:r>
            <a:r>
              <a:rPr lang="es" sz="1300" dirty="0">
                <a:solidFill>
                  <a:srgbClr val="F8F8F2"/>
                </a:solidFill>
                <a:latin typeface="Courier New"/>
                <a:ea typeface="Courier New"/>
                <a:cs typeface="Courier New"/>
                <a:sym typeface="Courier New"/>
              </a:rPr>
              <a:t> </a:t>
            </a:r>
            <a:r>
              <a:rPr lang="es" sz="1300" dirty="0">
                <a:solidFill>
                  <a:srgbClr val="BD93F9"/>
                </a:solidFill>
                <a:latin typeface="Courier New"/>
                <a:ea typeface="Courier New"/>
                <a:cs typeface="Courier New"/>
                <a:sym typeface="Courier New"/>
              </a:rPr>
              <a:t>0</a:t>
            </a:r>
            <a:r>
              <a:rPr lang="es" sz="1300" dirty="0">
                <a:solidFill>
                  <a:srgbClr val="F8F8F2"/>
                </a:solidFill>
                <a:latin typeface="Courier New"/>
                <a:ea typeface="Courier New"/>
                <a:cs typeface="Courier New"/>
                <a:sym typeface="Courier New"/>
              </a:rPr>
              <a:t>; i </a:t>
            </a:r>
            <a:r>
              <a:rPr lang="es" sz="1300" dirty="0">
                <a:solidFill>
                  <a:srgbClr val="FF79C6"/>
                </a:solidFill>
                <a:latin typeface="Courier New"/>
                <a:ea typeface="Courier New"/>
                <a:cs typeface="Courier New"/>
                <a:sym typeface="Courier New"/>
              </a:rPr>
              <a:t>&lt;</a:t>
            </a:r>
            <a:r>
              <a:rPr lang="es" sz="1300" dirty="0">
                <a:solidFill>
                  <a:srgbClr val="F8F8F2"/>
                </a:solidFill>
                <a:latin typeface="Courier New"/>
                <a:ea typeface="Courier New"/>
                <a:cs typeface="Courier New"/>
                <a:sym typeface="Courier New"/>
              </a:rPr>
              <a:t> </a:t>
            </a:r>
            <a:r>
              <a:rPr lang="es" sz="1300" dirty="0">
                <a:solidFill>
                  <a:srgbClr val="BD93F9"/>
                </a:solidFill>
                <a:latin typeface="Courier New"/>
                <a:ea typeface="Courier New"/>
                <a:cs typeface="Courier New"/>
                <a:sym typeface="Courier New"/>
              </a:rPr>
              <a:t>localStorage</a:t>
            </a:r>
            <a:r>
              <a:rPr lang="es" sz="1300" dirty="0">
                <a:solidFill>
                  <a:srgbClr val="F8F8F2"/>
                </a:solidFill>
                <a:latin typeface="Courier New"/>
                <a:ea typeface="Courier New"/>
                <a:cs typeface="Courier New"/>
                <a:sym typeface="Courier New"/>
              </a:rPr>
              <a:t>.</a:t>
            </a:r>
            <a:r>
              <a:rPr lang="es" sz="1300" dirty="0">
                <a:solidFill>
                  <a:srgbClr val="BD93F9"/>
                </a:solidFill>
                <a:latin typeface="Courier New"/>
                <a:ea typeface="Courier New"/>
                <a:cs typeface="Courier New"/>
                <a:sym typeface="Courier New"/>
              </a:rPr>
              <a:t>length</a:t>
            </a:r>
            <a:r>
              <a:rPr lang="es" sz="1300" dirty="0">
                <a:solidFill>
                  <a:srgbClr val="F8F8F2"/>
                </a:solidFill>
                <a:latin typeface="Courier New"/>
                <a:ea typeface="Courier New"/>
                <a:cs typeface="Courier New"/>
                <a:sym typeface="Courier New"/>
              </a:rPr>
              <a:t>; i</a:t>
            </a:r>
            <a:r>
              <a:rPr lang="es" sz="1300" dirty="0">
                <a:solidFill>
                  <a:srgbClr val="FF79C6"/>
                </a:solidFill>
                <a:latin typeface="Courier New"/>
                <a:ea typeface="Courier New"/>
                <a:cs typeface="Courier New"/>
                <a:sym typeface="Courier New"/>
              </a:rPr>
              <a:t>++</a:t>
            </a:r>
            <a:r>
              <a:rPr lang="es" sz="1300" dirty="0">
                <a:solidFill>
                  <a:srgbClr val="F8F8F2"/>
                </a:solidFill>
                <a:latin typeface="Courier New"/>
                <a:ea typeface="Courier New"/>
                <a:cs typeface="Courier New"/>
                <a:sym typeface="Courier New"/>
              </a:rPr>
              <a:t>) {</a:t>
            </a:r>
            <a:endParaRPr sz="13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dirty="0">
                <a:solidFill>
                  <a:srgbClr val="F8F8F2"/>
                </a:solidFill>
                <a:latin typeface="Courier New"/>
                <a:ea typeface="Courier New"/>
                <a:cs typeface="Courier New"/>
                <a:sym typeface="Courier New"/>
              </a:rPr>
              <a:t>    </a:t>
            </a:r>
            <a:r>
              <a:rPr lang="es" sz="1300" dirty="0">
                <a:solidFill>
                  <a:srgbClr val="FF79C6"/>
                </a:solidFill>
                <a:latin typeface="Courier New"/>
                <a:ea typeface="Courier New"/>
                <a:cs typeface="Courier New"/>
                <a:sym typeface="Courier New"/>
              </a:rPr>
              <a:t>let</a:t>
            </a:r>
            <a:r>
              <a:rPr lang="es" sz="1300" dirty="0">
                <a:solidFill>
                  <a:srgbClr val="F8F8F2"/>
                </a:solidFill>
                <a:latin typeface="Courier New"/>
                <a:ea typeface="Courier New"/>
                <a:cs typeface="Courier New"/>
                <a:sym typeface="Courier New"/>
              </a:rPr>
              <a:t> clave </a:t>
            </a:r>
            <a:r>
              <a:rPr lang="es" sz="1300" dirty="0">
                <a:solidFill>
                  <a:srgbClr val="FF79C6"/>
                </a:solidFill>
                <a:latin typeface="Courier New"/>
                <a:ea typeface="Courier New"/>
                <a:cs typeface="Courier New"/>
                <a:sym typeface="Courier New"/>
              </a:rPr>
              <a:t>=</a:t>
            </a:r>
            <a:r>
              <a:rPr lang="es" sz="1300" dirty="0">
                <a:solidFill>
                  <a:srgbClr val="F8F8F2"/>
                </a:solidFill>
                <a:latin typeface="Courier New"/>
                <a:ea typeface="Courier New"/>
                <a:cs typeface="Courier New"/>
                <a:sym typeface="Courier New"/>
              </a:rPr>
              <a:t> </a:t>
            </a:r>
            <a:r>
              <a:rPr lang="es" sz="1300" dirty="0">
                <a:solidFill>
                  <a:srgbClr val="BD93F9"/>
                </a:solidFill>
                <a:latin typeface="Courier New"/>
                <a:ea typeface="Courier New"/>
                <a:cs typeface="Courier New"/>
                <a:sym typeface="Courier New"/>
              </a:rPr>
              <a:t>localStorage</a:t>
            </a:r>
            <a:r>
              <a:rPr lang="es" sz="1300" dirty="0">
                <a:solidFill>
                  <a:srgbClr val="F8F8F2"/>
                </a:solidFill>
                <a:latin typeface="Courier New"/>
                <a:ea typeface="Courier New"/>
                <a:cs typeface="Courier New"/>
                <a:sym typeface="Courier New"/>
              </a:rPr>
              <a:t>.</a:t>
            </a:r>
            <a:r>
              <a:rPr lang="es" sz="1300" dirty="0">
                <a:solidFill>
                  <a:srgbClr val="50FA7B"/>
                </a:solidFill>
                <a:latin typeface="Courier New"/>
                <a:ea typeface="Courier New"/>
                <a:cs typeface="Courier New"/>
                <a:sym typeface="Courier New"/>
              </a:rPr>
              <a:t>key</a:t>
            </a:r>
            <a:r>
              <a:rPr lang="es" sz="1300" dirty="0">
                <a:solidFill>
                  <a:srgbClr val="F8F8F2"/>
                </a:solidFill>
                <a:latin typeface="Courier New"/>
                <a:ea typeface="Courier New"/>
                <a:cs typeface="Courier New"/>
                <a:sym typeface="Courier New"/>
              </a:rPr>
              <a:t>(i);</a:t>
            </a:r>
            <a:endParaRPr sz="13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dirty="0">
                <a:solidFill>
                  <a:srgbClr val="F8F8F2"/>
                </a:solidFill>
                <a:latin typeface="Courier New"/>
                <a:ea typeface="Courier New"/>
                <a:cs typeface="Courier New"/>
                <a:sym typeface="Courier New"/>
              </a:rPr>
              <a:t>    </a:t>
            </a:r>
            <a:r>
              <a:rPr lang="es" sz="1300" dirty="0">
                <a:solidFill>
                  <a:srgbClr val="BD93F9"/>
                </a:solidFill>
                <a:latin typeface="Courier New"/>
                <a:ea typeface="Courier New"/>
                <a:cs typeface="Courier New"/>
                <a:sym typeface="Courier New"/>
              </a:rPr>
              <a:t>console</a:t>
            </a:r>
            <a:r>
              <a:rPr lang="es" sz="1300" dirty="0">
                <a:solidFill>
                  <a:srgbClr val="F8F8F2"/>
                </a:solidFill>
                <a:latin typeface="Courier New"/>
                <a:ea typeface="Courier New"/>
                <a:cs typeface="Courier New"/>
                <a:sym typeface="Courier New"/>
              </a:rPr>
              <a:t>.</a:t>
            </a:r>
            <a:r>
              <a:rPr lang="es" sz="1300" dirty="0">
                <a:solidFill>
                  <a:srgbClr val="50FA7B"/>
                </a:solidFill>
                <a:latin typeface="Courier New"/>
                <a:ea typeface="Courier New"/>
                <a:cs typeface="Courier New"/>
                <a:sym typeface="Courier New"/>
              </a:rPr>
              <a:t>log</a:t>
            </a:r>
            <a:r>
              <a:rPr lang="es" sz="1300" dirty="0">
                <a:solidFill>
                  <a:srgbClr val="F8F8F2"/>
                </a:solidFill>
                <a:latin typeface="Courier New"/>
                <a:ea typeface="Courier New"/>
                <a:cs typeface="Courier New"/>
                <a:sym typeface="Courier New"/>
              </a:rPr>
              <a:t>(</a:t>
            </a:r>
            <a:r>
              <a:rPr lang="es" sz="1300" dirty="0">
                <a:solidFill>
                  <a:srgbClr val="E9F284"/>
                </a:solidFill>
                <a:latin typeface="Courier New"/>
                <a:ea typeface="Courier New"/>
                <a:cs typeface="Courier New"/>
                <a:sym typeface="Courier New"/>
              </a:rPr>
              <a:t>"</a:t>
            </a:r>
            <a:r>
              <a:rPr lang="es" sz="1300" dirty="0">
                <a:solidFill>
                  <a:srgbClr val="F1FA8C"/>
                </a:solidFill>
                <a:latin typeface="Courier New"/>
                <a:ea typeface="Courier New"/>
                <a:cs typeface="Courier New"/>
                <a:sym typeface="Courier New"/>
              </a:rPr>
              <a:t>Clave: </a:t>
            </a:r>
            <a:r>
              <a:rPr lang="es" sz="1300" dirty="0">
                <a:solidFill>
                  <a:srgbClr val="E9F284"/>
                </a:solidFill>
                <a:latin typeface="Courier New"/>
                <a:ea typeface="Courier New"/>
                <a:cs typeface="Courier New"/>
                <a:sym typeface="Courier New"/>
              </a:rPr>
              <a:t>"</a:t>
            </a:r>
            <a:r>
              <a:rPr lang="es" sz="1300" dirty="0">
                <a:solidFill>
                  <a:srgbClr val="FF79C6"/>
                </a:solidFill>
                <a:latin typeface="Courier New"/>
                <a:ea typeface="Courier New"/>
                <a:cs typeface="Courier New"/>
                <a:sym typeface="Courier New"/>
              </a:rPr>
              <a:t>+</a:t>
            </a:r>
            <a:r>
              <a:rPr lang="es" sz="1300" dirty="0">
                <a:solidFill>
                  <a:srgbClr val="F8F8F2"/>
                </a:solidFill>
                <a:latin typeface="Courier New"/>
                <a:ea typeface="Courier New"/>
                <a:cs typeface="Courier New"/>
                <a:sym typeface="Courier New"/>
              </a:rPr>
              <a:t> clave);</a:t>
            </a:r>
            <a:endParaRPr sz="13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300" dirty="0">
                <a:solidFill>
                  <a:srgbClr val="F8F8F2"/>
                </a:solidFill>
                <a:latin typeface="Courier New"/>
                <a:ea typeface="Courier New"/>
                <a:cs typeface="Courier New"/>
                <a:sym typeface="Courier New"/>
              </a:rPr>
              <a:t>    </a:t>
            </a:r>
            <a:r>
              <a:rPr lang="es" sz="1300" dirty="0">
                <a:solidFill>
                  <a:srgbClr val="BD93F9"/>
                </a:solidFill>
                <a:latin typeface="Courier New"/>
                <a:ea typeface="Courier New"/>
                <a:cs typeface="Courier New"/>
                <a:sym typeface="Courier New"/>
              </a:rPr>
              <a:t>console</a:t>
            </a:r>
            <a:r>
              <a:rPr lang="es" sz="1300" dirty="0">
                <a:solidFill>
                  <a:srgbClr val="F8F8F2"/>
                </a:solidFill>
                <a:latin typeface="Courier New"/>
                <a:ea typeface="Courier New"/>
                <a:cs typeface="Courier New"/>
                <a:sym typeface="Courier New"/>
              </a:rPr>
              <a:t>.</a:t>
            </a:r>
            <a:r>
              <a:rPr lang="es" sz="1300" dirty="0">
                <a:solidFill>
                  <a:srgbClr val="50FA7B"/>
                </a:solidFill>
                <a:latin typeface="Courier New"/>
                <a:ea typeface="Courier New"/>
                <a:cs typeface="Courier New"/>
                <a:sym typeface="Courier New"/>
              </a:rPr>
              <a:t>log</a:t>
            </a:r>
            <a:r>
              <a:rPr lang="es" sz="1300" dirty="0">
                <a:solidFill>
                  <a:srgbClr val="F8F8F2"/>
                </a:solidFill>
                <a:latin typeface="Courier New"/>
                <a:ea typeface="Courier New"/>
                <a:cs typeface="Courier New"/>
                <a:sym typeface="Courier New"/>
              </a:rPr>
              <a:t>(</a:t>
            </a:r>
            <a:r>
              <a:rPr lang="es" sz="1300" dirty="0">
                <a:solidFill>
                  <a:srgbClr val="E9F284"/>
                </a:solidFill>
                <a:latin typeface="Courier New"/>
                <a:ea typeface="Courier New"/>
                <a:cs typeface="Courier New"/>
                <a:sym typeface="Courier New"/>
              </a:rPr>
              <a:t>"</a:t>
            </a:r>
            <a:r>
              <a:rPr lang="es" sz="1300" dirty="0">
                <a:solidFill>
                  <a:srgbClr val="F1FA8C"/>
                </a:solidFill>
                <a:latin typeface="Courier New"/>
                <a:ea typeface="Courier New"/>
                <a:cs typeface="Courier New"/>
                <a:sym typeface="Courier New"/>
              </a:rPr>
              <a:t>Valor: </a:t>
            </a:r>
            <a:r>
              <a:rPr lang="es" sz="1300" dirty="0">
                <a:solidFill>
                  <a:srgbClr val="E9F284"/>
                </a:solidFill>
                <a:latin typeface="Courier New"/>
                <a:ea typeface="Courier New"/>
                <a:cs typeface="Courier New"/>
                <a:sym typeface="Courier New"/>
              </a:rPr>
              <a:t>"</a:t>
            </a:r>
            <a:r>
              <a:rPr lang="es" sz="1300" dirty="0">
                <a:solidFill>
                  <a:srgbClr val="FF79C6"/>
                </a:solidFill>
                <a:latin typeface="Courier New"/>
                <a:ea typeface="Courier New"/>
                <a:cs typeface="Courier New"/>
                <a:sym typeface="Courier New"/>
              </a:rPr>
              <a:t>+</a:t>
            </a:r>
            <a:r>
              <a:rPr lang="es" sz="1300" dirty="0">
                <a:solidFill>
                  <a:srgbClr val="F8F8F2"/>
                </a:solidFill>
                <a:latin typeface="Courier New"/>
                <a:ea typeface="Courier New"/>
                <a:cs typeface="Courier New"/>
                <a:sym typeface="Courier New"/>
              </a:rPr>
              <a:t> </a:t>
            </a:r>
            <a:r>
              <a:rPr lang="es" sz="1300" dirty="0">
                <a:solidFill>
                  <a:srgbClr val="BD93F9"/>
                </a:solidFill>
                <a:latin typeface="Courier New"/>
                <a:ea typeface="Courier New"/>
                <a:cs typeface="Courier New"/>
                <a:sym typeface="Courier New"/>
              </a:rPr>
              <a:t>localStorage</a:t>
            </a:r>
            <a:r>
              <a:rPr lang="es" sz="1300" dirty="0">
                <a:solidFill>
                  <a:srgbClr val="F8F8F2"/>
                </a:solidFill>
                <a:latin typeface="Courier New"/>
                <a:ea typeface="Courier New"/>
                <a:cs typeface="Courier New"/>
                <a:sym typeface="Courier New"/>
              </a:rPr>
              <a:t>.</a:t>
            </a:r>
            <a:r>
              <a:rPr lang="es" sz="1300" dirty="0">
                <a:solidFill>
                  <a:srgbClr val="50FA7B"/>
                </a:solidFill>
                <a:latin typeface="Courier New"/>
                <a:ea typeface="Courier New"/>
                <a:cs typeface="Courier New"/>
                <a:sym typeface="Courier New"/>
              </a:rPr>
              <a:t>getItem</a:t>
            </a:r>
            <a:r>
              <a:rPr lang="es" sz="1300" dirty="0">
                <a:solidFill>
                  <a:srgbClr val="F8F8F2"/>
                </a:solidFill>
                <a:latin typeface="Courier New"/>
                <a:ea typeface="Courier New"/>
                <a:cs typeface="Courier New"/>
                <a:sym typeface="Courier New"/>
              </a:rPr>
              <a:t>(clave));</a:t>
            </a:r>
            <a:endParaRPr sz="13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dirty="0">
                <a:solidFill>
                  <a:srgbClr val="F8F8F2"/>
                </a:solidFill>
                <a:latin typeface="Courier New"/>
                <a:ea typeface="Courier New"/>
                <a:cs typeface="Courier New"/>
                <a:sym typeface="Courier New"/>
              </a:rPr>
              <a:t>}</a:t>
            </a:r>
            <a:endParaRPr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6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600" dirty="0">
              <a:solidFill>
                <a:srgbClr val="FF79C6"/>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dirty="0">
              <a:solidFill>
                <a:srgbClr val="999999"/>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dirty="0">
              <a:solidFill>
                <a:srgbClr val="FFFFFF"/>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Eliminar datos del storage</a:t>
            </a:r>
            <a:endParaRPr sz="4000" b="1">
              <a:solidFill>
                <a:schemeClr val="dk1"/>
              </a:solidFill>
              <a:latin typeface="DM Sans"/>
              <a:ea typeface="DM Sans"/>
              <a:cs typeface="DM Sans"/>
              <a:sym typeface="DM Sans"/>
            </a:endParaRPr>
          </a:p>
        </p:txBody>
      </p:sp>
      <p:sp>
        <p:nvSpPr>
          <p:cNvPr id="208" name="Google Shape;208;p33"/>
          <p:cNvSpPr txBox="1"/>
          <p:nvPr/>
        </p:nvSpPr>
        <p:spPr>
          <a:xfrm>
            <a:off x="475500" y="1420300"/>
            <a:ext cx="49467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Podemos eliminar la información almacenada en sessionStorage o localStorage usando el </a:t>
            </a:r>
            <a:r>
              <a:rPr lang="es" sz="1350" b="1" dirty="0">
                <a:highlight>
                  <a:schemeClr val="accent6"/>
                </a:highlight>
                <a:latin typeface="DM Sans"/>
                <a:ea typeface="DM Sans"/>
                <a:cs typeface="DM Sans"/>
                <a:sym typeface="DM Sans"/>
              </a:rPr>
              <a:t>método removeItem</a:t>
            </a:r>
            <a:r>
              <a:rPr lang="es" sz="1350" dirty="0">
                <a:highlight>
                  <a:schemeClr val="accent6"/>
                </a:highlight>
                <a:latin typeface="DM Sans"/>
                <a:ea typeface="DM Sans"/>
                <a:cs typeface="DM Sans"/>
                <a:sym typeface="DM Sans"/>
              </a:rPr>
              <a:t> o </a:t>
            </a:r>
            <a:r>
              <a:rPr lang="es" sz="1350" b="1" dirty="0">
                <a:highlight>
                  <a:schemeClr val="accent6"/>
                </a:highlight>
                <a:latin typeface="DM Sans"/>
                <a:ea typeface="DM Sans"/>
                <a:cs typeface="DM Sans"/>
                <a:sym typeface="DM Sans"/>
              </a:rPr>
              <a:t>clear</a:t>
            </a:r>
            <a:r>
              <a:rPr lang="es" sz="1350" dirty="0">
                <a:highlight>
                  <a:schemeClr val="accent6"/>
                </a:highlight>
                <a:latin typeface="DM Sans"/>
                <a:ea typeface="DM Sans"/>
                <a:cs typeface="DM Sans"/>
                <a:sym typeface="DM Sans"/>
              </a:rPr>
              <a:t>:</a:t>
            </a:r>
            <a:endParaRPr sz="1350" b="1" dirty="0">
              <a:highlight>
                <a:schemeClr val="accent6"/>
              </a:highlight>
              <a:latin typeface="DM Sans"/>
              <a:ea typeface="DM Sans"/>
              <a:cs typeface="DM Sans"/>
              <a:sym typeface="DM Sans"/>
            </a:endParaRPr>
          </a:p>
        </p:txBody>
      </p:sp>
      <p:sp>
        <p:nvSpPr>
          <p:cNvPr id="209" name="Google Shape;209;p33"/>
          <p:cNvSpPr txBox="1"/>
          <p:nvPr/>
        </p:nvSpPr>
        <p:spPr>
          <a:xfrm>
            <a:off x="475500" y="2370700"/>
            <a:ext cx="7259100" cy="22209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300" dirty="0">
                <a:solidFill>
                  <a:srgbClr val="BD93F9"/>
                </a:solidFill>
                <a:latin typeface="Courier New"/>
                <a:ea typeface="Courier New"/>
                <a:cs typeface="Courier New"/>
                <a:sym typeface="Courier New"/>
              </a:rPr>
              <a:t>localStorage</a:t>
            </a:r>
            <a:r>
              <a:rPr lang="es" sz="1300" dirty="0">
                <a:solidFill>
                  <a:srgbClr val="F8F8F2"/>
                </a:solidFill>
                <a:latin typeface="Courier New"/>
                <a:ea typeface="Courier New"/>
                <a:cs typeface="Courier New"/>
                <a:sym typeface="Courier New"/>
              </a:rPr>
              <a:t>.</a:t>
            </a:r>
            <a:r>
              <a:rPr lang="es" sz="1300" dirty="0">
                <a:solidFill>
                  <a:srgbClr val="50FA7B"/>
                </a:solidFill>
                <a:latin typeface="Courier New"/>
                <a:ea typeface="Courier New"/>
                <a:cs typeface="Courier New"/>
                <a:sym typeface="Courier New"/>
              </a:rPr>
              <a:t>setItem</a:t>
            </a:r>
            <a:r>
              <a:rPr lang="es" sz="1300" dirty="0">
                <a:solidFill>
                  <a:srgbClr val="F8F8F2"/>
                </a:solidFill>
                <a:latin typeface="Courier New"/>
                <a:ea typeface="Courier New"/>
                <a:cs typeface="Courier New"/>
                <a:sym typeface="Courier New"/>
              </a:rPr>
              <a:t>(</a:t>
            </a:r>
            <a:r>
              <a:rPr lang="es" sz="1300" dirty="0">
                <a:solidFill>
                  <a:srgbClr val="E9F284"/>
                </a:solidFill>
                <a:latin typeface="Courier New"/>
                <a:ea typeface="Courier New"/>
                <a:cs typeface="Courier New"/>
                <a:sym typeface="Courier New"/>
              </a:rPr>
              <a:t>'</a:t>
            </a:r>
            <a:r>
              <a:rPr lang="es" sz="1300" dirty="0">
                <a:solidFill>
                  <a:srgbClr val="F1FA8C"/>
                </a:solidFill>
                <a:latin typeface="Courier New"/>
                <a:ea typeface="Courier New"/>
                <a:cs typeface="Courier New"/>
                <a:sym typeface="Courier New"/>
              </a:rPr>
              <a:t>bienvenida</a:t>
            </a:r>
            <a:r>
              <a:rPr lang="es" sz="1300" dirty="0">
                <a:solidFill>
                  <a:srgbClr val="E9F284"/>
                </a:solidFill>
                <a:latin typeface="Courier New"/>
                <a:ea typeface="Courier New"/>
                <a:cs typeface="Courier New"/>
                <a:sym typeface="Courier New"/>
              </a:rPr>
              <a:t>'</a:t>
            </a:r>
            <a:r>
              <a:rPr lang="es" sz="1300" dirty="0">
                <a:solidFill>
                  <a:srgbClr val="F8F8F2"/>
                </a:solidFill>
                <a:latin typeface="Courier New"/>
                <a:ea typeface="Courier New"/>
                <a:cs typeface="Courier New"/>
                <a:sym typeface="Courier New"/>
              </a:rPr>
              <a:t>, </a:t>
            </a:r>
            <a:r>
              <a:rPr lang="es" sz="1300" dirty="0">
                <a:solidFill>
                  <a:srgbClr val="E9F284"/>
                </a:solidFill>
                <a:latin typeface="Courier New"/>
                <a:ea typeface="Courier New"/>
                <a:cs typeface="Courier New"/>
                <a:sym typeface="Courier New"/>
              </a:rPr>
              <a:t>'</a:t>
            </a:r>
            <a:r>
              <a:rPr lang="es" sz="1300" dirty="0">
                <a:solidFill>
                  <a:srgbClr val="F1FA8C"/>
                </a:solidFill>
                <a:latin typeface="Courier New"/>
                <a:ea typeface="Courier New"/>
                <a:cs typeface="Courier New"/>
                <a:sym typeface="Courier New"/>
              </a:rPr>
              <a:t>¡Hola Code!</a:t>
            </a:r>
            <a:r>
              <a:rPr lang="es" sz="1300" dirty="0">
                <a:solidFill>
                  <a:srgbClr val="E9F284"/>
                </a:solidFill>
                <a:latin typeface="Courier New"/>
                <a:ea typeface="Courier New"/>
                <a:cs typeface="Courier New"/>
                <a:sym typeface="Courier New"/>
              </a:rPr>
              <a:t>'</a:t>
            </a:r>
            <a:r>
              <a:rPr lang="es" sz="1300" dirty="0">
                <a:solidFill>
                  <a:srgbClr val="F8F8F2"/>
                </a:solidFill>
                <a:latin typeface="Courier New"/>
                <a:ea typeface="Courier New"/>
                <a:cs typeface="Courier New"/>
                <a:sym typeface="Courier New"/>
              </a:rPr>
              <a:t>);</a:t>
            </a:r>
            <a:endParaRPr sz="13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dirty="0">
                <a:solidFill>
                  <a:srgbClr val="BD93F9"/>
                </a:solidFill>
                <a:latin typeface="Courier New"/>
                <a:ea typeface="Courier New"/>
                <a:cs typeface="Courier New"/>
                <a:sym typeface="Courier New"/>
              </a:rPr>
              <a:t>sessionStorage</a:t>
            </a:r>
            <a:r>
              <a:rPr lang="es" sz="1300" dirty="0">
                <a:solidFill>
                  <a:srgbClr val="F8F8F2"/>
                </a:solidFill>
                <a:latin typeface="Courier New"/>
                <a:ea typeface="Courier New"/>
                <a:cs typeface="Courier New"/>
                <a:sym typeface="Courier New"/>
              </a:rPr>
              <a:t>.</a:t>
            </a:r>
            <a:r>
              <a:rPr lang="es" sz="1300" dirty="0">
                <a:solidFill>
                  <a:srgbClr val="50FA7B"/>
                </a:solidFill>
                <a:latin typeface="Courier New"/>
                <a:ea typeface="Courier New"/>
                <a:cs typeface="Courier New"/>
                <a:sym typeface="Courier New"/>
              </a:rPr>
              <a:t>setItem</a:t>
            </a:r>
            <a:r>
              <a:rPr lang="es" sz="1300" dirty="0">
                <a:solidFill>
                  <a:srgbClr val="F8F8F2"/>
                </a:solidFill>
                <a:latin typeface="Courier New"/>
                <a:ea typeface="Courier New"/>
                <a:cs typeface="Courier New"/>
                <a:sym typeface="Courier New"/>
              </a:rPr>
              <a:t>(</a:t>
            </a:r>
            <a:r>
              <a:rPr lang="es" sz="1300" dirty="0">
                <a:solidFill>
                  <a:srgbClr val="E9F284"/>
                </a:solidFill>
                <a:latin typeface="Courier New"/>
                <a:ea typeface="Courier New"/>
                <a:cs typeface="Courier New"/>
                <a:sym typeface="Courier New"/>
              </a:rPr>
              <a:t>'</a:t>
            </a:r>
            <a:r>
              <a:rPr lang="es" sz="1300" dirty="0">
                <a:solidFill>
                  <a:srgbClr val="F1FA8C"/>
                </a:solidFill>
                <a:latin typeface="Courier New"/>
                <a:ea typeface="Courier New"/>
                <a:cs typeface="Courier New"/>
                <a:sym typeface="Courier New"/>
              </a:rPr>
              <a:t>esValido</a:t>
            </a:r>
            <a:r>
              <a:rPr lang="es" sz="1300" dirty="0">
                <a:solidFill>
                  <a:srgbClr val="E9F284"/>
                </a:solidFill>
                <a:latin typeface="Courier New"/>
                <a:ea typeface="Courier New"/>
                <a:cs typeface="Courier New"/>
                <a:sym typeface="Courier New"/>
              </a:rPr>
              <a:t>'</a:t>
            </a:r>
            <a:r>
              <a:rPr lang="es" sz="1300" dirty="0">
                <a:solidFill>
                  <a:srgbClr val="F8F8F2"/>
                </a:solidFill>
                <a:latin typeface="Courier New"/>
                <a:ea typeface="Courier New"/>
                <a:cs typeface="Courier New"/>
                <a:sym typeface="Courier New"/>
              </a:rPr>
              <a:t>, </a:t>
            </a:r>
            <a:r>
              <a:rPr lang="es" sz="1300" dirty="0">
                <a:solidFill>
                  <a:srgbClr val="BD93F9"/>
                </a:solidFill>
                <a:latin typeface="Courier New"/>
                <a:ea typeface="Courier New"/>
                <a:cs typeface="Courier New"/>
                <a:sym typeface="Courier New"/>
              </a:rPr>
              <a:t>true</a:t>
            </a:r>
            <a:r>
              <a:rPr lang="es" sz="1300" dirty="0">
                <a:solidFill>
                  <a:srgbClr val="F8F8F2"/>
                </a:solidFill>
                <a:latin typeface="Courier New"/>
                <a:ea typeface="Courier New"/>
                <a:cs typeface="Courier New"/>
                <a:sym typeface="Courier New"/>
              </a:rPr>
              <a:t>);</a:t>
            </a:r>
            <a:endParaRPr sz="13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3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dirty="0">
                <a:solidFill>
                  <a:srgbClr val="BD93F9"/>
                </a:solidFill>
                <a:latin typeface="Courier New"/>
                <a:ea typeface="Courier New"/>
                <a:cs typeface="Courier New"/>
                <a:sym typeface="Courier New"/>
              </a:rPr>
              <a:t>localStorage</a:t>
            </a:r>
            <a:r>
              <a:rPr lang="es" sz="1300" dirty="0">
                <a:solidFill>
                  <a:srgbClr val="F8F8F2"/>
                </a:solidFill>
                <a:latin typeface="Courier New"/>
                <a:ea typeface="Courier New"/>
                <a:cs typeface="Courier New"/>
                <a:sym typeface="Courier New"/>
              </a:rPr>
              <a:t>.</a:t>
            </a:r>
            <a:r>
              <a:rPr lang="es" sz="1300" dirty="0">
                <a:solidFill>
                  <a:srgbClr val="50FA7B"/>
                </a:solidFill>
                <a:latin typeface="Courier New"/>
                <a:ea typeface="Courier New"/>
                <a:cs typeface="Courier New"/>
                <a:sym typeface="Courier New"/>
              </a:rPr>
              <a:t>removeItem</a:t>
            </a:r>
            <a:r>
              <a:rPr lang="es" sz="1300" dirty="0">
                <a:solidFill>
                  <a:srgbClr val="F8F8F2"/>
                </a:solidFill>
                <a:latin typeface="Courier New"/>
                <a:ea typeface="Courier New"/>
                <a:cs typeface="Courier New"/>
                <a:sym typeface="Courier New"/>
              </a:rPr>
              <a:t>(</a:t>
            </a:r>
            <a:r>
              <a:rPr lang="es" sz="1300" dirty="0">
                <a:solidFill>
                  <a:srgbClr val="E9F284"/>
                </a:solidFill>
                <a:latin typeface="Courier New"/>
                <a:ea typeface="Courier New"/>
                <a:cs typeface="Courier New"/>
                <a:sym typeface="Courier New"/>
              </a:rPr>
              <a:t>'</a:t>
            </a:r>
            <a:r>
              <a:rPr lang="es" sz="1300" dirty="0">
                <a:solidFill>
                  <a:srgbClr val="F1FA8C"/>
                </a:solidFill>
                <a:latin typeface="Courier New"/>
                <a:ea typeface="Courier New"/>
                <a:cs typeface="Courier New"/>
                <a:sym typeface="Courier New"/>
              </a:rPr>
              <a:t>bienvenida</a:t>
            </a:r>
            <a:r>
              <a:rPr lang="es" sz="1300" dirty="0">
                <a:solidFill>
                  <a:srgbClr val="E9F284"/>
                </a:solidFill>
                <a:latin typeface="Courier New"/>
                <a:ea typeface="Courier New"/>
                <a:cs typeface="Courier New"/>
                <a:sym typeface="Courier New"/>
              </a:rPr>
              <a:t>'</a:t>
            </a:r>
            <a:r>
              <a:rPr lang="es" sz="1300" dirty="0">
                <a:solidFill>
                  <a:srgbClr val="F8F8F2"/>
                </a:solidFill>
                <a:latin typeface="Courier New"/>
                <a:ea typeface="Courier New"/>
                <a:cs typeface="Courier New"/>
                <a:sym typeface="Courier New"/>
              </a:rPr>
              <a:t>);</a:t>
            </a:r>
            <a:endParaRPr sz="13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dirty="0">
                <a:solidFill>
                  <a:srgbClr val="BD93F9"/>
                </a:solidFill>
                <a:latin typeface="Courier New"/>
                <a:ea typeface="Courier New"/>
                <a:cs typeface="Courier New"/>
                <a:sym typeface="Courier New"/>
              </a:rPr>
              <a:t>sessionStorage</a:t>
            </a:r>
            <a:r>
              <a:rPr lang="es" sz="1300" dirty="0">
                <a:solidFill>
                  <a:srgbClr val="F8F8F2"/>
                </a:solidFill>
                <a:latin typeface="Courier New"/>
                <a:ea typeface="Courier New"/>
                <a:cs typeface="Courier New"/>
                <a:sym typeface="Courier New"/>
              </a:rPr>
              <a:t>.</a:t>
            </a:r>
            <a:r>
              <a:rPr lang="es" sz="1300" dirty="0">
                <a:solidFill>
                  <a:srgbClr val="50FA7B"/>
                </a:solidFill>
                <a:latin typeface="Courier New"/>
                <a:ea typeface="Courier New"/>
                <a:cs typeface="Courier New"/>
                <a:sym typeface="Courier New"/>
              </a:rPr>
              <a:t>removeItem</a:t>
            </a:r>
            <a:r>
              <a:rPr lang="es" sz="1300" dirty="0">
                <a:solidFill>
                  <a:srgbClr val="F8F8F2"/>
                </a:solidFill>
                <a:latin typeface="Courier New"/>
                <a:ea typeface="Courier New"/>
                <a:cs typeface="Courier New"/>
                <a:sym typeface="Courier New"/>
              </a:rPr>
              <a:t>(</a:t>
            </a:r>
            <a:r>
              <a:rPr lang="es" sz="1300" dirty="0">
                <a:solidFill>
                  <a:srgbClr val="E9F284"/>
                </a:solidFill>
                <a:latin typeface="Courier New"/>
                <a:ea typeface="Courier New"/>
                <a:cs typeface="Courier New"/>
                <a:sym typeface="Courier New"/>
              </a:rPr>
              <a:t>'</a:t>
            </a:r>
            <a:r>
              <a:rPr lang="es" sz="1300" dirty="0">
                <a:solidFill>
                  <a:srgbClr val="F1FA8C"/>
                </a:solidFill>
                <a:latin typeface="Courier New"/>
                <a:ea typeface="Courier New"/>
                <a:cs typeface="Courier New"/>
                <a:sym typeface="Courier New"/>
              </a:rPr>
              <a:t>esValido</a:t>
            </a:r>
            <a:r>
              <a:rPr lang="es" sz="1300" dirty="0">
                <a:solidFill>
                  <a:srgbClr val="E9F284"/>
                </a:solidFill>
                <a:latin typeface="Courier New"/>
                <a:ea typeface="Courier New"/>
                <a:cs typeface="Courier New"/>
                <a:sym typeface="Courier New"/>
              </a:rPr>
              <a:t>'</a:t>
            </a:r>
            <a:r>
              <a:rPr lang="es" sz="1300" dirty="0">
                <a:solidFill>
                  <a:srgbClr val="F8F8F2"/>
                </a:solidFill>
                <a:latin typeface="Courier New"/>
                <a:ea typeface="Courier New"/>
                <a:cs typeface="Courier New"/>
                <a:sym typeface="Courier New"/>
              </a:rPr>
              <a:t>);</a:t>
            </a:r>
            <a:endParaRPr sz="13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dirty="0">
                <a:solidFill>
                  <a:srgbClr val="BD93F9"/>
                </a:solidFill>
                <a:latin typeface="Courier New"/>
                <a:ea typeface="Courier New"/>
                <a:cs typeface="Courier New"/>
                <a:sym typeface="Courier New"/>
              </a:rPr>
              <a:t>localStorage</a:t>
            </a:r>
            <a:r>
              <a:rPr lang="es" sz="1300" dirty="0">
                <a:solidFill>
                  <a:srgbClr val="F8F8F2"/>
                </a:solidFill>
                <a:latin typeface="Courier New"/>
                <a:ea typeface="Courier New"/>
                <a:cs typeface="Courier New"/>
                <a:sym typeface="Courier New"/>
              </a:rPr>
              <a:t>.</a:t>
            </a:r>
            <a:r>
              <a:rPr lang="es" sz="1300" dirty="0">
                <a:solidFill>
                  <a:srgbClr val="50FA7B"/>
                </a:solidFill>
                <a:latin typeface="Courier New"/>
                <a:ea typeface="Courier New"/>
                <a:cs typeface="Courier New"/>
                <a:sym typeface="Courier New"/>
              </a:rPr>
              <a:t>clear</a:t>
            </a:r>
            <a:r>
              <a:rPr lang="es" sz="1300" dirty="0">
                <a:solidFill>
                  <a:srgbClr val="F8F8F2"/>
                </a:solidFill>
                <a:latin typeface="Courier New"/>
                <a:ea typeface="Courier New"/>
                <a:cs typeface="Courier New"/>
                <a:sym typeface="Courier New"/>
              </a:rPr>
              <a:t>()    </a:t>
            </a:r>
            <a:r>
              <a:rPr lang="es" sz="1300" dirty="0">
                <a:solidFill>
                  <a:srgbClr val="6272A4"/>
                </a:solidFill>
                <a:latin typeface="Courier New"/>
                <a:ea typeface="Courier New"/>
                <a:cs typeface="Courier New"/>
                <a:sym typeface="Courier New"/>
              </a:rPr>
              <a:t>//elimina toda la información</a:t>
            </a:r>
            <a:endParaRPr sz="13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300" dirty="0">
                <a:solidFill>
                  <a:srgbClr val="BD93F9"/>
                </a:solidFill>
                <a:latin typeface="Courier New"/>
                <a:ea typeface="Courier New"/>
                <a:cs typeface="Courier New"/>
                <a:sym typeface="Courier New"/>
              </a:rPr>
              <a:t>sessionStorage</a:t>
            </a:r>
            <a:r>
              <a:rPr lang="es" sz="1300" dirty="0">
                <a:solidFill>
                  <a:srgbClr val="F8F8F2"/>
                </a:solidFill>
                <a:latin typeface="Courier New"/>
                <a:ea typeface="Courier New"/>
                <a:cs typeface="Courier New"/>
                <a:sym typeface="Courier New"/>
              </a:rPr>
              <a:t>.</a:t>
            </a:r>
            <a:r>
              <a:rPr lang="es" sz="1300" dirty="0">
                <a:solidFill>
                  <a:srgbClr val="50FA7B"/>
                </a:solidFill>
                <a:latin typeface="Courier New"/>
                <a:ea typeface="Courier New"/>
                <a:cs typeface="Courier New"/>
                <a:sym typeface="Courier New"/>
              </a:rPr>
              <a:t>clear</a:t>
            </a:r>
            <a:r>
              <a:rPr lang="es" sz="1300" dirty="0">
                <a:solidFill>
                  <a:srgbClr val="F8F8F2"/>
                </a:solidFill>
                <a:latin typeface="Courier New"/>
                <a:ea typeface="Courier New"/>
                <a:cs typeface="Courier New"/>
                <a:sym typeface="Courier New"/>
              </a:rPr>
              <a:t>() </a:t>
            </a:r>
            <a:r>
              <a:rPr lang="es" sz="1300" dirty="0">
                <a:solidFill>
                  <a:srgbClr val="6272A4"/>
                </a:solidFill>
                <a:latin typeface="Courier New"/>
                <a:ea typeface="Courier New"/>
                <a:cs typeface="Courier New"/>
                <a:sym typeface="Courier New"/>
              </a:rPr>
              <a:t>//elimina toda la información</a:t>
            </a:r>
            <a:endParaRPr sz="1300" dirty="0">
              <a:solidFill>
                <a:srgbClr val="6272A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dirty="0">
              <a:solidFill>
                <a:srgbClr val="999999"/>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dirty="0">
              <a:solidFill>
                <a:srgbClr val="FFFFFF"/>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6"/>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Storage &amp; JSON</a:t>
            </a:r>
            <a:endParaRPr sz="4000" b="1">
              <a:solidFill>
                <a:srgbClr val="EAFF6A"/>
              </a:solidFill>
              <a:latin typeface="DM Sans"/>
              <a:ea typeface="DM Sans"/>
              <a:cs typeface="DM Sans"/>
              <a:sym typeface="DM Sans"/>
            </a:endParaRPr>
          </a:p>
        </p:txBody>
      </p:sp>
      <p:sp>
        <p:nvSpPr>
          <p:cNvPr id="54" name="Google Shape;54;p1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b="1">
                <a:solidFill>
                  <a:schemeClr val="lt1"/>
                </a:solidFill>
                <a:latin typeface="DM Sans"/>
                <a:ea typeface="DM Sans"/>
                <a:cs typeface="DM Sans"/>
                <a:sym typeface="DM Sans"/>
              </a:rPr>
              <a:t>Clase 11.</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55" name="Google Shape;55;p16"/>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215" name="Google Shape;215;p34"/>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¡Vamos a practicar lo visto!</a:t>
            </a:r>
            <a:r>
              <a:rPr lang="es" sz="2500" b="1">
                <a:solidFill>
                  <a:srgbClr val="B7B7B7"/>
                </a:solidFill>
                <a:latin typeface="Helvetica Neue"/>
                <a:ea typeface="Helvetica Neue"/>
                <a:cs typeface="Helvetica Neue"/>
                <a:sym typeface="Helvetica Neue"/>
              </a:rPr>
              <a:t> </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216" name="Google Shape;216;p34"/>
          <p:cNvGrpSpPr/>
          <p:nvPr/>
        </p:nvGrpSpPr>
        <p:grpSpPr>
          <a:xfrm>
            <a:off x="473351" y="619523"/>
            <a:ext cx="738900" cy="738900"/>
            <a:chOff x="473351" y="619523"/>
            <a:chExt cx="738900" cy="738900"/>
          </a:xfrm>
        </p:grpSpPr>
        <p:sp>
          <p:nvSpPr>
            <p:cNvPr id="217" name="Google Shape;217;p3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3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19" name="Google Shape;219;p34"/>
          <p:cNvSpPr txBox="1"/>
          <p:nvPr/>
        </p:nvSpPr>
        <p:spPr>
          <a:xfrm>
            <a:off x="473350" y="3980550"/>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5000">
                <a:solidFill>
                  <a:srgbClr val="E8E7E3"/>
                </a:solidFill>
              </a:rPr>
              <a:t>☕</a:t>
            </a:r>
            <a:endParaRPr sz="5000">
              <a:solidFill>
                <a:srgbClr val="E8E7E3"/>
              </a:solidFill>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Break</a:t>
            </a:r>
            <a:endParaRPr sz="4000" b="1">
              <a:solidFill>
                <a:schemeClr val="lt1"/>
              </a:solidFill>
              <a:latin typeface="DM Sans"/>
              <a:ea typeface="DM Sans"/>
              <a:cs typeface="DM Sans"/>
              <a:sym typeface="DM Sans"/>
            </a:endParaRPr>
          </a:p>
        </p:txBody>
      </p:sp>
      <p:sp>
        <p:nvSpPr>
          <p:cNvPr id="225" name="Google Shape;225;p35"/>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83AEFB"/>
                </a:solidFill>
                <a:latin typeface="DM Sans"/>
                <a:ea typeface="DM Sans"/>
                <a:cs typeface="DM Sans"/>
                <a:sym typeface="DM Sans"/>
              </a:rPr>
              <a:t>JSON</a:t>
            </a:r>
            <a:endParaRPr sz="4000" b="1">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p:nvPr/>
        </p:nvSpPr>
        <p:spPr>
          <a:xfrm>
            <a:off x="3649500" y="1104863"/>
            <a:ext cx="4987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Almacenar objetos en storage</a:t>
            </a:r>
            <a:endParaRPr sz="4000" b="1">
              <a:solidFill>
                <a:schemeClr val="dk1"/>
              </a:solidFill>
              <a:latin typeface="DM Sans"/>
              <a:ea typeface="DM Sans"/>
              <a:cs typeface="DM Sans"/>
              <a:sym typeface="DM Sans"/>
            </a:endParaRPr>
          </a:p>
        </p:txBody>
      </p:sp>
      <p:sp>
        <p:nvSpPr>
          <p:cNvPr id="236" name="Google Shape;236;p37"/>
          <p:cNvSpPr txBox="1"/>
          <p:nvPr/>
        </p:nvSpPr>
        <p:spPr>
          <a:xfrm>
            <a:off x="3649500" y="2539163"/>
            <a:ext cx="49872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latin typeface="DM Sans"/>
                <a:ea typeface="DM Sans"/>
                <a:cs typeface="DM Sans"/>
                <a:sym typeface="DM Sans"/>
              </a:rPr>
              <a:t>Si queremos almacenar la información de un objeto en un storage, hay que tener en cuenta que </a:t>
            </a:r>
            <a:r>
              <a:rPr lang="es" sz="1350" dirty="0">
                <a:highlight>
                  <a:srgbClr val="F1FA8C"/>
                </a:highlight>
                <a:latin typeface="DM Sans"/>
                <a:ea typeface="DM Sans"/>
                <a:cs typeface="DM Sans"/>
                <a:sym typeface="DM Sans"/>
              </a:rPr>
              <a:t>tanto la clave como el valor se almacenan en </a:t>
            </a:r>
            <a:r>
              <a:rPr lang="es" sz="1350" b="1" dirty="0">
                <a:highlight>
                  <a:srgbClr val="F1FA8C"/>
                </a:highlight>
                <a:latin typeface="DM Sans"/>
                <a:ea typeface="DM Sans"/>
                <a:cs typeface="DM Sans"/>
                <a:sym typeface="DM Sans"/>
              </a:rPr>
              <a:t>strings</a:t>
            </a:r>
            <a:r>
              <a:rPr lang="es" sz="1350" dirty="0">
                <a:highlight>
                  <a:srgbClr val="F1FA8C"/>
                </a:highlight>
                <a:latin typeface="DM Sans"/>
                <a:ea typeface="DM Sans"/>
                <a:cs typeface="DM Sans"/>
                <a:sym typeface="DM Sans"/>
              </a:rPr>
              <a:t>.</a:t>
            </a:r>
            <a:r>
              <a:rPr lang="es" sz="1350" dirty="0">
                <a:highlight>
                  <a:schemeClr val="accent4"/>
                </a:highlight>
                <a:latin typeface="DM Sans"/>
                <a:ea typeface="DM Sans"/>
                <a:cs typeface="DM Sans"/>
                <a:sym typeface="DM Sans"/>
              </a:rPr>
              <a:t> </a:t>
            </a:r>
            <a:endParaRPr sz="1350" dirty="0">
              <a:highlight>
                <a:schemeClr val="accent4"/>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latin typeface="DM Sans"/>
                <a:ea typeface="DM Sans"/>
                <a:cs typeface="DM Sans"/>
                <a:sym typeface="DM Sans"/>
              </a:rPr>
              <a:t>Ante cualquier otro tipo a guardar, como un número o un objeto, se convierte a </a:t>
            </a:r>
            <a:r>
              <a:rPr lang="es" sz="1350" b="1" dirty="0">
                <a:latin typeface="DM Sans"/>
                <a:ea typeface="DM Sans"/>
                <a:cs typeface="DM Sans"/>
                <a:sym typeface="DM Sans"/>
              </a:rPr>
              <a:t>cadena de texto automáticamente.</a:t>
            </a:r>
            <a:r>
              <a:rPr lang="es" sz="1350" dirty="0">
                <a:latin typeface="DM Sans"/>
                <a:ea typeface="DM Sans"/>
                <a:cs typeface="DM Sans"/>
                <a:sym typeface="DM Sans"/>
              </a:rPr>
              <a:t> </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pic>
        <p:nvPicPr>
          <p:cNvPr id="237" name="Google Shape;237;p37"/>
          <p:cNvPicPr preferRelativeResize="0"/>
          <p:nvPr/>
        </p:nvPicPr>
        <p:blipFill>
          <a:blip r:embed="rId3">
            <a:alphaModFix/>
          </a:blip>
          <a:stretch>
            <a:fillRect/>
          </a:stretch>
        </p:blipFill>
        <p:spPr>
          <a:xfrm>
            <a:off x="152400" y="899400"/>
            <a:ext cx="3344701" cy="3344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Almacenar objetos en storage</a:t>
            </a:r>
            <a:endParaRPr sz="4000" b="1">
              <a:solidFill>
                <a:schemeClr val="dk1"/>
              </a:solidFill>
              <a:latin typeface="DM Sans"/>
              <a:ea typeface="DM Sans"/>
              <a:cs typeface="DM Sans"/>
              <a:sym typeface="DM Sans"/>
            </a:endParaRPr>
          </a:p>
        </p:txBody>
      </p:sp>
      <p:sp>
        <p:nvSpPr>
          <p:cNvPr id="243" name="Google Shape;243;p38"/>
          <p:cNvSpPr txBox="1"/>
          <p:nvPr/>
        </p:nvSpPr>
        <p:spPr>
          <a:xfrm>
            <a:off x="475500" y="1545750"/>
            <a:ext cx="5469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Entonces, al buscar almacenar un objeto sin una transformación previa, </a:t>
            </a:r>
            <a:r>
              <a:rPr lang="es" sz="1350">
                <a:highlight>
                  <a:srgbClr val="F1FA8C"/>
                </a:highlight>
                <a:latin typeface="DM Sans"/>
                <a:ea typeface="DM Sans"/>
                <a:cs typeface="DM Sans"/>
                <a:sym typeface="DM Sans"/>
              </a:rPr>
              <a:t>guardamos </a:t>
            </a:r>
            <a:r>
              <a:rPr lang="es" sz="1350" b="1">
                <a:highlight>
                  <a:srgbClr val="F1FA8C"/>
                </a:highlight>
                <a:latin typeface="DM Sans"/>
                <a:ea typeface="DM Sans"/>
                <a:cs typeface="DM Sans"/>
                <a:sym typeface="DM Sans"/>
              </a:rPr>
              <a:t>[object Object]</a:t>
            </a:r>
            <a:r>
              <a:rPr lang="es" sz="1350">
                <a:latin typeface="DM Sans"/>
                <a:ea typeface="DM Sans"/>
                <a:cs typeface="DM Sans"/>
                <a:sym typeface="DM Sans"/>
              </a:rPr>
              <a:t>, la conversión por defecto de objeto a string. Para guardar la información correctamente </a:t>
            </a:r>
            <a:r>
              <a:rPr lang="es" sz="1350">
                <a:highlight>
                  <a:srgbClr val="F1FA8C"/>
                </a:highlight>
                <a:latin typeface="DM Sans"/>
                <a:ea typeface="DM Sans"/>
                <a:cs typeface="DM Sans"/>
                <a:sym typeface="DM Sans"/>
              </a:rPr>
              <a:t>hay que transformar el objeto a </a:t>
            </a:r>
            <a:r>
              <a:rPr lang="es" sz="1350" b="1">
                <a:highlight>
                  <a:srgbClr val="F1FA8C"/>
                </a:highlight>
                <a:latin typeface="DM Sans"/>
                <a:ea typeface="DM Sans"/>
                <a:cs typeface="DM Sans"/>
                <a:sym typeface="DM Sans"/>
              </a:rPr>
              <a:t>JSON</a:t>
            </a:r>
            <a:r>
              <a:rPr lang="es" sz="1350">
                <a:highlight>
                  <a:srgbClr val="F1FA8C"/>
                </a:highlight>
                <a:latin typeface="DM Sans"/>
                <a:ea typeface="DM Sans"/>
                <a:cs typeface="DM Sans"/>
                <a:sym typeface="DM Sans"/>
              </a:rPr>
              <a:t>.</a:t>
            </a:r>
            <a:endParaRPr sz="1350" b="1">
              <a:highlight>
                <a:srgbClr val="F1FA8C"/>
              </a:highlight>
              <a:latin typeface="DM Sans"/>
              <a:ea typeface="DM Sans"/>
              <a:cs typeface="DM Sans"/>
              <a:sym typeface="DM Sans"/>
            </a:endParaRPr>
          </a:p>
        </p:txBody>
      </p:sp>
      <p:sp>
        <p:nvSpPr>
          <p:cNvPr id="244" name="Google Shape;244;p38"/>
          <p:cNvSpPr txBox="1"/>
          <p:nvPr/>
        </p:nvSpPr>
        <p:spPr>
          <a:xfrm>
            <a:off x="475500" y="3021525"/>
            <a:ext cx="7366800" cy="9891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a:solidFill>
                  <a:srgbClr val="FF79C6"/>
                </a:solidFill>
                <a:latin typeface="Courier New"/>
                <a:ea typeface="Courier New"/>
                <a:cs typeface="Courier New"/>
                <a:sym typeface="Courier New"/>
              </a:rPr>
              <a:t>const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producto1</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 id</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2</a:t>
            </a:r>
            <a:r>
              <a:rPr lang="es">
                <a:solidFill>
                  <a:srgbClr val="F8F8F2"/>
                </a:solidFill>
                <a:latin typeface="Courier New"/>
                <a:ea typeface="Courier New"/>
                <a:cs typeface="Courier New"/>
                <a:sym typeface="Courier New"/>
              </a:rPr>
              <a:t>, producto</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Arroz</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a:solidFill>
                  <a:srgbClr val="BD93F9"/>
                </a:solidFill>
                <a:latin typeface="Courier New"/>
                <a:ea typeface="Courier New"/>
                <a:cs typeface="Courier New"/>
                <a:sym typeface="Courier New"/>
              </a:rPr>
              <a:t>localStorage</a:t>
            </a:r>
            <a:r>
              <a:rPr lang="es">
                <a:solidFill>
                  <a:srgbClr val="F8F8F2"/>
                </a:solidFill>
                <a:latin typeface="Courier New"/>
                <a:ea typeface="Courier New"/>
                <a:cs typeface="Courier New"/>
                <a:sym typeface="Courier New"/>
              </a:rPr>
              <a:t>.</a:t>
            </a:r>
            <a:r>
              <a:rPr lang="es">
                <a:solidFill>
                  <a:srgbClr val="50FA7B"/>
                </a:solidFill>
                <a:latin typeface="Courier New"/>
                <a:ea typeface="Courier New"/>
                <a:cs typeface="Courier New"/>
                <a:sym typeface="Courier New"/>
              </a:rPr>
              <a:t>setItem</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producto1</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producto1</a:t>
            </a:r>
            <a:r>
              <a:rPr lang="es">
                <a:solidFill>
                  <a:srgbClr val="F8F8F2"/>
                </a:solidFill>
                <a:latin typeface="Courier New"/>
                <a:ea typeface="Courier New"/>
                <a:cs typeface="Courier New"/>
                <a:sym typeface="Courier New"/>
              </a:rPr>
              <a:t>); </a:t>
            </a:r>
            <a:r>
              <a:rPr lang="es" sz="900">
                <a:solidFill>
                  <a:srgbClr val="6272A4"/>
                </a:solidFill>
                <a:latin typeface="Courier New"/>
                <a:ea typeface="Courier New"/>
                <a:cs typeface="Courier New"/>
                <a:sym typeface="Courier New"/>
              </a:rPr>
              <a:t>// Se guarda [object Object]</a:t>
            </a:r>
            <a:endParaRPr sz="900">
              <a:solidFill>
                <a:srgbClr val="6272A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200">
              <a:solidFill>
                <a:srgbClr val="F06292"/>
              </a:solidFill>
              <a:latin typeface="Courier New"/>
              <a:ea typeface="Courier New"/>
              <a:cs typeface="Courier New"/>
              <a:sym typeface="Courier New"/>
            </a:endParaRPr>
          </a:p>
          <a:p>
            <a:pPr marL="914400" lvl="0" indent="0" algn="l" rtl="0">
              <a:lnSpc>
                <a:spcPct val="115000"/>
              </a:lnSpc>
              <a:spcBef>
                <a:spcPts val="0"/>
              </a:spcBef>
              <a:spcAft>
                <a:spcPts val="0"/>
              </a:spcAft>
              <a:buNone/>
            </a:pPr>
            <a:endParaRPr sz="1200">
              <a:solidFill>
                <a:srgbClr val="FFFFFF"/>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Acceso tipo objeto</a:t>
            </a:r>
            <a:endParaRPr sz="4000" b="1">
              <a:solidFill>
                <a:schemeClr val="dk1"/>
              </a:solidFill>
              <a:latin typeface="DM Sans"/>
              <a:ea typeface="DM Sans"/>
              <a:cs typeface="DM Sans"/>
              <a:sym typeface="DM Sans"/>
            </a:endParaRPr>
          </a:p>
        </p:txBody>
      </p:sp>
      <p:sp>
        <p:nvSpPr>
          <p:cNvPr id="250" name="Google Shape;250;p39"/>
          <p:cNvSpPr txBox="1"/>
          <p:nvPr/>
        </p:nvSpPr>
        <p:spPr>
          <a:xfrm>
            <a:off x="473350" y="1392425"/>
            <a:ext cx="5469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Dado que </a:t>
            </a:r>
            <a:r>
              <a:rPr lang="es" sz="1350" b="1">
                <a:latin typeface="DM Sans"/>
                <a:ea typeface="DM Sans"/>
                <a:cs typeface="DM Sans"/>
                <a:sym typeface="DM Sans"/>
              </a:rPr>
              <a:t>localStorage</a:t>
            </a:r>
            <a:r>
              <a:rPr lang="es" sz="1350">
                <a:latin typeface="DM Sans"/>
                <a:ea typeface="DM Sans"/>
                <a:cs typeface="DM Sans"/>
                <a:sym typeface="DM Sans"/>
              </a:rPr>
              <a:t> y </a:t>
            </a:r>
            <a:r>
              <a:rPr lang="es" sz="1350" b="1">
                <a:latin typeface="DM Sans"/>
                <a:ea typeface="DM Sans"/>
                <a:cs typeface="DM Sans"/>
                <a:sym typeface="DM Sans"/>
              </a:rPr>
              <a:t>sessionStorage</a:t>
            </a:r>
            <a:r>
              <a:rPr lang="es" sz="1350">
                <a:latin typeface="DM Sans"/>
                <a:ea typeface="DM Sans"/>
                <a:cs typeface="DM Sans"/>
                <a:sym typeface="DM Sans"/>
              </a:rPr>
              <a:t> son objetos globales, es posible crear y acceder a las claves como si fueran propiedades. </a:t>
            </a:r>
            <a:r>
              <a:rPr lang="es" sz="1350">
                <a:highlight>
                  <a:schemeClr val="accent6"/>
                </a:highlight>
                <a:latin typeface="DM Sans"/>
                <a:ea typeface="DM Sans"/>
                <a:cs typeface="DM Sans"/>
                <a:sym typeface="DM Sans"/>
              </a:rPr>
              <a:t>Pero esto no es recomendable</a:t>
            </a:r>
            <a:r>
              <a:rPr lang="es" sz="1350">
                <a:latin typeface="DM Sans"/>
                <a:ea typeface="DM Sans"/>
                <a:cs typeface="DM Sans"/>
                <a:sym typeface="DM Sans"/>
              </a:rPr>
              <a:t>, porque hay eventos asociados a la modificación del storage cuando se emplea </a:t>
            </a:r>
            <a:r>
              <a:rPr lang="es" sz="1350" b="1">
                <a:latin typeface="DM Sans"/>
                <a:ea typeface="DM Sans"/>
                <a:cs typeface="DM Sans"/>
                <a:sym typeface="DM Sans"/>
              </a:rPr>
              <a:t>getItem</a:t>
            </a:r>
            <a:r>
              <a:rPr lang="es" sz="1350">
                <a:latin typeface="DM Sans"/>
                <a:ea typeface="DM Sans"/>
                <a:cs typeface="DM Sans"/>
                <a:sym typeface="DM Sans"/>
              </a:rPr>
              <a:t> o </a:t>
            </a:r>
            <a:r>
              <a:rPr lang="es" sz="1350" b="1">
                <a:latin typeface="DM Sans"/>
                <a:ea typeface="DM Sans"/>
                <a:cs typeface="DM Sans"/>
                <a:sym typeface="DM Sans"/>
              </a:rPr>
              <a:t>setItem</a:t>
            </a:r>
            <a:r>
              <a:rPr lang="es" sz="1350">
                <a:latin typeface="DM Sans"/>
                <a:ea typeface="DM Sans"/>
                <a:cs typeface="DM Sans"/>
                <a:sym typeface="DM Sans"/>
              </a:rPr>
              <a:t>.</a:t>
            </a:r>
            <a:endParaRPr sz="1350" b="1">
              <a:highlight>
                <a:schemeClr val="accent4"/>
              </a:highlight>
              <a:latin typeface="DM Sans"/>
              <a:ea typeface="DM Sans"/>
              <a:cs typeface="DM Sans"/>
              <a:sym typeface="DM Sans"/>
            </a:endParaRPr>
          </a:p>
        </p:txBody>
      </p:sp>
      <p:sp>
        <p:nvSpPr>
          <p:cNvPr id="251" name="Google Shape;251;p39"/>
          <p:cNvSpPr txBox="1"/>
          <p:nvPr/>
        </p:nvSpPr>
        <p:spPr>
          <a:xfrm>
            <a:off x="475500" y="2538400"/>
            <a:ext cx="6519300" cy="20532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None/>
            </a:pPr>
            <a:r>
              <a:rPr lang="es" sz="1100">
                <a:solidFill>
                  <a:srgbClr val="6272A4"/>
                </a:solidFill>
                <a:latin typeface="Courier New"/>
                <a:ea typeface="Courier New"/>
                <a:cs typeface="Courier New"/>
                <a:sym typeface="Courier New"/>
              </a:rPr>
              <a:t>//Guarda una clave</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BD93F9"/>
                </a:solidFill>
                <a:latin typeface="Courier New"/>
                <a:ea typeface="Courier New"/>
                <a:cs typeface="Courier New"/>
                <a:sym typeface="Courier New"/>
              </a:rPr>
              <a:t>localStorage</a:t>
            </a:r>
            <a:r>
              <a:rPr lang="es" sz="1100">
                <a:solidFill>
                  <a:srgbClr val="F8F8F2"/>
                </a:solidFill>
                <a:latin typeface="Courier New"/>
                <a:ea typeface="Courier New"/>
                <a:cs typeface="Courier New"/>
                <a:sym typeface="Courier New"/>
              </a:rPr>
              <a:t>.numeroPrueba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5</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6272A4"/>
                </a:solidFill>
                <a:latin typeface="Courier New"/>
                <a:ea typeface="Courier New"/>
                <a:cs typeface="Courier New"/>
                <a:sym typeface="Courier New"/>
              </a:rPr>
              <a:t>//Leer una clave</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8BE9FD"/>
                </a:solidFill>
                <a:latin typeface="Courier New"/>
                <a:ea typeface="Courier New"/>
                <a:cs typeface="Courier New"/>
                <a:sym typeface="Courier New"/>
              </a:rPr>
              <a:t>alert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localStorage</a:t>
            </a:r>
            <a:r>
              <a:rPr lang="es" sz="1100">
                <a:solidFill>
                  <a:srgbClr val="F8F8F2"/>
                </a:solidFill>
                <a:latin typeface="Courier New"/>
                <a:ea typeface="Courier New"/>
                <a:cs typeface="Courier New"/>
                <a:sym typeface="Courier New"/>
              </a:rPr>
              <a:t>.numeroPrueba ); </a:t>
            </a:r>
            <a:r>
              <a:rPr lang="es" sz="1100">
                <a:solidFill>
                  <a:srgbClr val="6272A4"/>
                </a:solidFill>
                <a:latin typeface="Courier New"/>
                <a:ea typeface="Courier New"/>
                <a:cs typeface="Courier New"/>
                <a:sym typeface="Courier New"/>
              </a:rPr>
              <a:t>// 5</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1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FF79C6"/>
                </a:solidFill>
                <a:latin typeface="Courier New"/>
                <a:ea typeface="Courier New"/>
                <a:cs typeface="Courier New"/>
                <a:sym typeface="Courier New"/>
              </a:rPr>
              <a:t>let</a:t>
            </a:r>
            <a:r>
              <a:rPr lang="es" sz="1100">
                <a:solidFill>
                  <a:srgbClr val="F8F8F2"/>
                </a:solidFill>
                <a:latin typeface="Courier New"/>
                <a:ea typeface="Courier New"/>
                <a:cs typeface="Courier New"/>
                <a:sym typeface="Courier New"/>
              </a:rPr>
              <a:t> clave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toString</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6272A4"/>
                </a:solidFill>
                <a:latin typeface="Courier New"/>
                <a:ea typeface="Courier New"/>
                <a:cs typeface="Courier New"/>
                <a:sym typeface="Courier New"/>
              </a:rPr>
              <a:t>//toString método reservado</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00">
                <a:solidFill>
                  <a:srgbClr val="BD93F9"/>
                </a:solidFill>
                <a:latin typeface="Courier New"/>
                <a:ea typeface="Courier New"/>
                <a:cs typeface="Courier New"/>
                <a:sym typeface="Courier New"/>
              </a:rPr>
              <a:t>localStorage</a:t>
            </a:r>
            <a:r>
              <a:rPr lang="es" sz="1100">
                <a:solidFill>
                  <a:srgbClr val="F8F8F2"/>
                </a:solidFill>
                <a:latin typeface="Courier New"/>
                <a:ea typeface="Courier New"/>
                <a:cs typeface="Courier New"/>
                <a:sym typeface="Courier New"/>
              </a:rPr>
              <a:t>[clave]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6</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6272A4"/>
                </a:solidFill>
                <a:latin typeface="Courier New"/>
                <a:ea typeface="Courier New"/>
                <a:cs typeface="Courier New"/>
                <a:sym typeface="Courier New"/>
              </a:rPr>
              <a:t>//No se guarda este dato</a:t>
            </a:r>
            <a:endParaRPr sz="11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600">
              <a:solidFill>
                <a:srgbClr val="FF79C6"/>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rgbClr val="999999"/>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rgbClr val="FFFFFF"/>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p:nvPr/>
        </p:nvSpPr>
        <p:spPr>
          <a:xfrm>
            <a:off x="473350" y="7798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JSON?</a:t>
            </a:r>
            <a:endParaRPr sz="4000" b="1">
              <a:solidFill>
                <a:schemeClr val="dk1"/>
              </a:solidFill>
              <a:latin typeface="DM Sans"/>
              <a:ea typeface="DM Sans"/>
              <a:cs typeface="DM Sans"/>
              <a:sym typeface="DM Sans"/>
            </a:endParaRPr>
          </a:p>
        </p:txBody>
      </p:sp>
      <p:sp>
        <p:nvSpPr>
          <p:cNvPr id="257" name="Google Shape;257;p40"/>
          <p:cNvSpPr txBox="1"/>
          <p:nvPr/>
        </p:nvSpPr>
        <p:spPr>
          <a:xfrm>
            <a:off x="473350" y="2263600"/>
            <a:ext cx="6189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JavaScript Object Notation (JSON) es un </a:t>
            </a:r>
            <a:r>
              <a:rPr lang="es" sz="1350" b="1">
                <a:latin typeface="DM Sans"/>
                <a:ea typeface="DM Sans"/>
                <a:cs typeface="DM Sans"/>
                <a:sym typeface="DM Sans"/>
              </a:rPr>
              <a:t>formato basado en texto plano</a:t>
            </a:r>
            <a:r>
              <a:rPr lang="es" sz="1350">
                <a:latin typeface="DM Sans"/>
                <a:ea typeface="DM Sans"/>
                <a:cs typeface="DM Sans"/>
                <a:sym typeface="DM Sans"/>
              </a:rPr>
              <a:t>, para representar datos estructurados con la sintaxis de objetos de JavaScript. Es comúnmente utilizado para enviar y almacenar datos en aplicaciones web.</a:t>
            </a:r>
            <a:endParaRPr sz="13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1"/>
          <p:cNvSpPr txBox="1"/>
          <p:nvPr/>
        </p:nvSpPr>
        <p:spPr>
          <a:xfrm>
            <a:off x="473350" y="7798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JSON?</a:t>
            </a:r>
            <a:endParaRPr sz="4000" b="1">
              <a:solidFill>
                <a:schemeClr val="dk1"/>
              </a:solidFill>
              <a:latin typeface="DM Sans"/>
              <a:ea typeface="DM Sans"/>
              <a:cs typeface="DM Sans"/>
              <a:sym typeface="DM Sans"/>
            </a:endParaRPr>
          </a:p>
        </p:txBody>
      </p:sp>
      <p:sp>
        <p:nvSpPr>
          <p:cNvPr id="263" name="Google Shape;263;p41"/>
          <p:cNvSpPr txBox="1"/>
          <p:nvPr/>
        </p:nvSpPr>
        <p:spPr>
          <a:xfrm>
            <a:off x="473350" y="2152075"/>
            <a:ext cx="61896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Aunque es muy parecido (casi similar) a la sintaxis de JavaScript, puede ser utilizado independientemente de JavaScript, y muchos entornos de programación poseen la capacidad de leer (convertir; parsear) y generar JSON.</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b="1">
                <a:latin typeface="DM Sans"/>
                <a:ea typeface="DM Sans"/>
                <a:cs typeface="DM Sans"/>
                <a:sym typeface="DM Sans"/>
              </a:rPr>
              <a:t>JSON es un string con un formato específico.</a:t>
            </a:r>
            <a:endParaRPr sz="135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p:nvPr/>
        </p:nvSpPr>
        <p:spPr>
          <a:xfrm>
            <a:off x="1461300" y="2035025"/>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Conversión de objetos y almacenamiento</a:t>
            </a:r>
            <a:endParaRPr sz="4000" b="1">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txBox="1"/>
          <p:nvPr/>
        </p:nvSpPr>
        <p:spPr>
          <a:xfrm>
            <a:off x="475500" y="82165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Conversiones de/hacia JSON</a:t>
            </a:r>
            <a:endParaRPr sz="4000" b="1">
              <a:solidFill>
                <a:schemeClr val="dk1"/>
              </a:solidFill>
              <a:latin typeface="DM Sans"/>
              <a:ea typeface="DM Sans"/>
              <a:cs typeface="DM Sans"/>
              <a:sym typeface="DM Sans"/>
            </a:endParaRPr>
          </a:p>
        </p:txBody>
      </p:sp>
      <p:sp>
        <p:nvSpPr>
          <p:cNvPr id="274" name="Google Shape;274;p43"/>
          <p:cNvSpPr txBox="1"/>
          <p:nvPr/>
        </p:nvSpPr>
        <p:spPr>
          <a:xfrm>
            <a:off x="475500" y="2305425"/>
            <a:ext cx="61059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Cuando sea necesario enviar un objeto Javascript al servidor o almacenarlo en storage, </a:t>
            </a:r>
            <a:r>
              <a:rPr lang="es" sz="1350" dirty="0">
                <a:highlight>
                  <a:schemeClr val="accent6"/>
                </a:highlight>
                <a:latin typeface="DM Sans"/>
                <a:ea typeface="DM Sans"/>
                <a:cs typeface="DM Sans"/>
                <a:sym typeface="DM Sans"/>
              </a:rPr>
              <a:t>será necesario convertirlo a un JSON</a:t>
            </a:r>
            <a:r>
              <a:rPr lang="es" sz="1350" dirty="0">
                <a:latin typeface="DM Sans"/>
                <a:ea typeface="DM Sans"/>
                <a:cs typeface="DM Sans"/>
                <a:sym typeface="DM Sans"/>
              </a:rPr>
              <a:t> (una cadena) antes de ser enviado.</a:t>
            </a:r>
            <a:endParaRPr sz="1350" b="1" dirty="0">
              <a:highlight>
                <a:schemeClr val="accent4"/>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CLASE N°9</a:t>
            </a:r>
            <a:endParaRPr>
              <a:latin typeface="DM Sans"/>
              <a:ea typeface="DM Sans"/>
              <a:cs typeface="DM Sans"/>
              <a:sym typeface="DM Sans"/>
            </a:endParaRPr>
          </a:p>
        </p:txBody>
      </p:sp>
      <p:sp>
        <p:nvSpPr>
          <p:cNvPr id="61" name="Google Shape;61;p17"/>
          <p:cNvSpPr txBox="1"/>
          <p:nvPr/>
        </p:nvSpPr>
        <p:spPr>
          <a:xfrm>
            <a:off x="465275" y="8222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Glosario</a:t>
            </a:r>
            <a:endParaRPr sz="4000" b="1">
              <a:solidFill>
                <a:schemeClr val="dk1"/>
              </a:solidFill>
              <a:latin typeface="DM Sans"/>
              <a:ea typeface="DM Sans"/>
              <a:cs typeface="DM Sans"/>
              <a:sym typeface="DM Sans"/>
            </a:endParaRPr>
          </a:p>
        </p:txBody>
      </p:sp>
      <p:sp>
        <p:nvSpPr>
          <p:cNvPr id="62" name="Google Shape;62;p17"/>
          <p:cNvSpPr txBox="1"/>
          <p:nvPr/>
        </p:nvSpPr>
        <p:spPr>
          <a:xfrm>
            <a:off x="465275" y="1788450"/>
            <a:ext cx="4349700" cy="158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Evento</a:t>
            </a:r>
            <a:r>
              <a:rPr lang="es" sz="1350" b="1">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es la manera que tenemos en Javascript de controlar las acciones de los usuarios, y definir un comportamiento de la página o aplicación cuando se produzcan. Hay distintos tipos de eventos:</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350">
              <a:latin typeface="DM Sans"/>
              <a:ea typeface="DM Sans"/>
              <a:cs typeface="DM Sans"/>
              <a:sym typeface="DM Sans"/>
            </a:endParaRPr>
          </a:p>
        </p:txBody>
      </p:sp>
      <p:sp>
        <p:nvSpPr>
          <p:cNvPr id="63" name="Google Shape;63;p17"/>
          <p:cNvSpPr txBox="1"/>
          <p:nvPr/>
        </p:nvSpPr>
        <p:spPr>
          <a:xfrm>
            <a:off x="517900" y="2832700"/>
            <a:ext cx="4468200" cy="28953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Eventos de mouse </a:t>
            </a:r>
            <a:endParaRPr sz="1350">
              <a:highlight>
                <a:srgbClr val="FFFFFF"/>
              </a:highlight>
              <a:latin typeface="DM Sans"/>
              <a:ea typeface="DM Sans"/>
              <a:cs typeface="DM Sans"/>
              <a:sym typeface="DM Sans"/>
            </a:endParaRPr>
          </a:p>
          <a:p>
            <a:pPr marL="457200" lvl="0" indent="0" algn="l" rtl="0">
              <a:lnSpc>
                <a:spcPct val="30000"/>
              </a:lnSpc>
              <a:spcBef>
                <a:spcPts val="800"/>
              </a:spcBef>
              <a:spcAft>
                <a:spcPts val="0"/>
              </a:spcAft>
              <a:buNone/>
            </a:pPr>
            <a:endParaRPr sz="1350">
              <a:latin typeface="DM Sans"/>
              <a:ea typeface="DM Sans"/>
              <a:cs typeface="DM Sans"/>
              <a:sym typeface="DM Sans"/>
            </a:endParaRPr>
          </a:p>
          <a:p>
            <a:pPr marL="457200" lvl="0" indent="-314325" algn="l" rtl="0">
              <a:spcBef>
                <a:spcPts val="800"/>
              </a:spcBef>
              <a:spcAft>
                <a:spcPts val="0"/>
              </a:spcAft>
              <a:buClr>
                <a:srgbClr val="EA90FF"/>
              </a:buClr>
              <a:buSzPts val="1350"/>
              <a:buFont typeface="DM Sans"/>
              <a:buChar char="✓"/>
            </a:pPr>
            <a:r>
              <a:rPr lang="es" sz="1350">
                <a:latin typeface="DM Sans"/>
                <a:ea typeface="DM Sans"/>
                <a:cs typeface="DM Sans"/>
                <a:sym typeface="DM Sans"/>
              </a:rPr>
              <a:t>Eventos de teclado</a:t>
            </a:r>
            <a:endParaRPr sz="1350">
              <a:latin typeface="DM Sans"/>
              <a:ea typeface="DM Sans"/>
              <a:cs typeface="DM Sans"/>
              <a:sym typeface="DM Sans"/>
            </a:endParaRPr>
          </a:p>
          <a:p>
            <a:pPr marL="457200" lvl="0" indent="0" algn="l" rtl="0">
              <a:lnSpc>
                <a:spcPct val="30000"/>
              </a:lnSpc>
              <a:spcBef>
                <a:spcPts val="800"/>
              </a:spcBef>
              <a:spcAft>
                <a:spcPts val="0"/>
              </a:spcAft>
              <a:buNone/>
            </a:pPr>
            <a:endParaRPr sz="1350">
              <a:latin typeface="DM Sans"/>
              <a:ea typeface="DM Sans"/>
              <a:cs typeface="DM Sans"/>
              <a:sym typeface="DM Sans"/>
            </a:endParaRPr>
          </a:p>
          <a:p>
            <a:pPr marL="457200" lvl="0" indent="-314325" algn="l" rtl="0">
              <a:spcBef>
                <a:spcPts val="800"/>
              </a:spcBef>
              <a:spcAft>
                <a:spcPts val="0"/>
              </a:spcAft>
              <a:buClr>
                <a:srgbClr val="EA90FF"/>
              </a:buClr>
              <a:buSzPts val="1350"/>
              <a:buFont typeface="DM Sans"/>
              <a:buChar char="✓"/>
            </a:pPr>
            <a:r>
              <a:rPr lang="es" sz="1350">
                <a:latin typeface="DM Sans"/>
                <a:ea typeface="DM Sans"/>
                <a:cs typeface="DM Sans"/>
                <a:sym typeface="DM Sans"/>
              </a:rPr>
              <a:t>Evento change</a:t>
            </a:r>
            <a:endParaRPr sz="1350">
              <a:latin typeface="DM Sans"/>
              <a:ea typeface="DM Sans"/>
              <a:cs typeface="DM Sans"/>
              <a:sym typeface="DM Sans"/>
            </a:endParaRPr>
          </a:p>
          <a:p>
            <a:pPr marL="0" lvl="0" indent="0" algn="l" rtl="0">
              <a:spcBef>
                <a:spcPts val="800"/>
              </a:spcBef>
              <a:spcAft>
                <a:spcPts val="0"/>
              </a:spcAft>
              <a:buNone/>
            </a:pPr>
            <a:endParaRPr sz="1350">
              <a:latin typeface="DM Sans"/>
              <a:ea typeface="DM Sans"/>
              <a:cs typeface="DM Sans"/>
              <a:sym typeface="DM Sans"/>
            </a:endParaRPr>
          </a:p>
          <a:p>
            <a:pPr marL="0" lvl="0" indent="0" algn="l" rtl="0">
              <a:spcBef>
                <a:spcPts val="800"/>
              </a:spcBef>
              <a:spcAft>
                <a:spcPts val="0"/>
              </a:spcAft>
              <a:buNone/>
            </a:pPr>
            <a:endParaRPr sz="1350">
              <a:latin typeface="DM Sans"/>
              <a:ea typeface="DM Sans"/>
              <a:cs typeface="DM Sans"/>
              <a:sym typeface="DM Sans"/>
            </a:endParaRPr>
          </a:p>
          <a:p>
            <a:pPr marL="0" lvl="0" indent="0" algn="l" rtl="0">
              <a:spcBef>
                <a:spcPts val="800"/>
              </a:spcBef>
              <a:spcAft>
                <a:spcPts val="0"/>
              </a:spcAft>
              <a:buNone/>
            </a:pPr>
            <a:endParaRPr sz="1350">
              <a:latin typeface="DM Sans"/>
              <a:ea typeface="DM Sans"/>
              <a:cs typeface="DM Sans"/>
              <a:sym typeface="DM Sans"/>
            </a:endParaRPr>
          </a:p>
          <a:p>
            <a:pPr marL="0" lvl="0" indent="0" algn="l" rtl="0">
              <a:spcBef>
                <a:spcPts val="800"/>
              </a:spcBef>
              <a:spcAft>
                <a:spcPts val="0"/>
              </a:spcAft>
              <a:buNone/>
            </a:pPr>
            <a:endParaRPr sz="1350">
              <a:latin typeface="DM Sans"/>
              <a:ea typeface="DM Sans"/>
              <a:cs typeface="DM Sans"/>
              <a:sym typeface="DM Sans"/>
            </a:endParaRPr>
          </a:p>
          <a:p>
            <a:pPr marL="0" lvl="0" indent="0" algn="l" rtl="0">
              <a:spcBef>
                <a:spcPts val="800"/>
              </a:spcBef>
              <a:spcAft>
                <a:spcPts val="800"/>
              </a:spcAft>
              <a:buNone/>
            </a:pPr>
            <a:endParaRPr sz="1350">
              <a:latin typeface="DM Sans"/>
              <a:ea typeface="DM Sans"/>
              <a:cs typeface="DM Sans"/>
              <a:sym typeface="DM Sans"/>
            </a:endParaRPr>
          </a:p>
        </p:txBody>
      </p:sp>
      <p:sp>
        <p:nvSpPr>
          <p:cNvPr id="64" name="Google Shape;64;p17"/>
          <p:cNvSpPr txBox="1"/>
          <p:nvPr/>
        </p:nvSpPr>
        <p:spPr>
          <a:xfrm>
            <a:off x="517900" y="4264825"/>
            <a:ext cx="4468200" cy="3924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Evento submit</a:t>
            </a:r>
            <a:endParaRPr sz="1350" b="1">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p:nvPr/>
        </p:nvSpPr>
        <p:spPr>
          <a:xfrm>
            <a:off x="475500" y="64740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Conversiones de/hacia JSON</a:t>
            </a:r>
            <a:endParaRPr sz="4000" b="1">
              <a:solidFill>
                <a:schemeClr val="dk1"/>
              </a:solidFill>
              <a:latin typeface="DM Sans"/>
              <a:ea typeface="DM Sans"/>
              <a:cs typeface="DM Sans"/>
              <a:sym typeface="DM Sans"/>
            </a:endParaRPr>
          </a:p>
        </p:txBody>
      </p:sp>
      <p:sp>
        <p:nvSpPr>
          <p:cNvPr id="280" name="Google Shape;280;p44"/>
          <p:cNvSpPr txBox="1"/>
          <p:nvPr/>
        </p:nvSpPr>
        <p:spPr>
          <a:xfrm>
            <a:off x="475500" y="1583100"/>
            <a:ext cx="61059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sea necesario enviar un objeto Javascript al servidor o almacenarlo en storage, será necesario convertirlo a un JSON (una cadena) antes de ser enviado.</a:t>
            </a:r>
            <a:endParaRPr sz="1350" b="1">
              <a:highlight>
                <a:schemeClr val="accent4"/>
              </a:highlight>
              <a:latin typeface="DM Sans"/>
              <a:ea typeface="DM Sans"/>
              <a:cs typeface="DM Sans"/>
              <a:sym typeface="DM Sans"/>
            </a:endParaRPr>
          </a:p>
        </p:txBody>
      </p:sp>
      <p:sp>
        <p:nvSpPr>
          <p:cNvPr id="281" name="Google Shape;281;p44"/>
          <p:cNvSpPr txBox="1"/>
          <p:nvPr/>
        </p:nvSpPr>
        <p:spPr>
          <a:xfrm>
            <a:off x="2924850" y="2688875"/>
            <a:ext cx="3627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Para eso usamos los siguientes métodos:</a:t>
            </a:r>
            <a:endParaRPr sz="1350" b="1">
              <a:solidFill>
                <a:schemeClr val="dk1"/>
              </a:solidFill>
              <a:highlight>
                <a:schemeClr val="accent4"/>
              </a:highlight>
              <a:latin typeface="DM Sans"/>
              <a:ea typeface="DM Sans"/>
              <a:cs typeface="DM Sans"/>
              <a:sym typeface="DM Sans"/>
            </a:endParaRPr>
          </a:p>
        </p:txBody>
      </p:sp>
      <p:cxnSp>
        <p:nvCxnSpPr>
          <p:cNvPr id="282" name="Google Shape;282;p44"/>
          <p:cNvCxnSpPr/>
          <p:nvPr/>
        </p:nvCxnSpPr>
        <p:spPr>
          <a:xfrm rot="10800000" flipH="1">
            <a:off x="3765135" y="3201721"/>
            <a:ext cx="900" cy="204300"/>
          </a:xfrm>
          <a:prstGeom prst="straightConnector1">
            <a:avLst/>
          </a:prstGeom>
          <a:noFill/>
          <a:ln w="9525" cap="flat" cmpd="sng">
            <a:solidFill>
              <a:schemeClr val="dk2"/>
            </a:solidFill>
            <a:prstDash val="solid"/>
            <a:round/>
            <a:headEnd type="none" w="med" len="med"/>
            <a:tailEnd type="none" w="med" len="med"/>
          </a:ln>
        </p:spPr>
      </p:cxnSp>
      <p:sp>
        <p:nvSpPr>
          <p:cNvPr id="283" name="Google Shape;283;p44"/>
          <p:cNvSpPr/>
          <p:nvPr/>
        </p:nvSpPr>
        <p:spPr>
          <a:xfrm>
            <a:off x="3128154" y="3406021"/>
            <a:ext cx="1249800" cy="2364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1">
                <a:solidFill>
                  <a:srgbClr val="222222"/>
                </a:solidFill>
                <a:latin typeface="DM Sans"/>
                <a:ea typeface="DM Sans"/>
                <a:cs typeface="DM Sans"/>
                <a:sym typeface="DM Sans"/>
              </a:rPr>
              <a:t>stringify</a:t>
            </a:r>
            <a:endParaRPr sz="1100" b="1" i="0" u="none" strike="noStrike" cap="none">
              <a:solidFill>
                <a:srgbClr val="222222"/>
              </a:solidFill>
              <a:latin typeface="DM Sans"/>
              <a:ea typeface="DM Sans"/>
              <a:cs typeface="DM Sans"/>
              <a:sym typeface="DM Sans"/>
            </a:endParaRPr>
          </a:p>
        </p:txBody>
      </p:sp>
      <p:sp>
        <p:nvSpPr>
          <p:cNvPr id="284" name="Google Shape;284;p44"/>
          <p:cNvSpPr/>
          <p:nvPr/>
        </p:nvSpPr>
        <p:spPr>
          <a:xfrm>
            <a:off x="4548913" y="3406030"/>
            <a:ext cx="1249800" cy="236400"/>
          </a:xfrm>
          <a:prstGeom prst="rect">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1">
                <a:solidFill>
                  <a:srgbClr val="222222"/>
                </a:solidFill>
                <a:latin typeface="DM Sans"/>
                <a:ea typeface="DM Sans"/>
                <a:cs typeface="DM Sans"/>
                <a:sym typeface="DM Sans"/>
              </a:rPr>
              <a:t>parse</a:t>
            </a:r>
            <a:endParaRPr sz="1100" b="1" i="0" u="none" strike="noStrike" cap="none">
              <a:solidFill>
                <a:srgbClr val="222222"/>
              </a:solidFill>
              <a:latin typeface="DM Sans"/>
              <a:ea typeface="DM Sans"/>
              <a:cs typeface="DM Sans"/>
              <a:sym typeface="DM Sans"/>
            </a:endParaRPr>
          </a:p>
        </p:txBody>
      </p:sp>
      <p:cxnSp>
        <p:nvCxnSpPr>
          <p:cNvPr id="285" name="Google Shape;285;p44"/>
          <p:cNvCxnSpPr/>
          <p:nvPr/>
        </p:nvCxnSpPr>
        <p:spPr>
          <a:xfrm>
            <a:off x="3765147" y="3201498"/>
            <a:ext cx="1440000" cy="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44"/>
          <p:cNvCxnSpPr/>
          <p:nvPr/>
        </p:nvCxnSpPr>
        <p:spPr>
          <a:xfrm rot="10800000" flipH="1">
            <a:off x="5205090" y="3201721"/>
            <a:ext cx="900" cy="204300"/>
          </a:xfrm>
          <a:prstGeom prst="straightConnector1">
            <a:avLst/>
          </a:prstGeom>
          <a:noFill/>
          <a:ln w="9525" cap="flat" cmpd="sng">
            <a:solidFill>
              <a:srgbClr val="595959"/>
            </a:solidFill>
            <a:prstDash val="solid"/>
            <a:round/>
            <a:headEnd type="none" w="med" len="med"/>
            <a:tailEnd type="none" w="med" len="med"/>
          </a:ln>
        </p:spPr>
      </p:cxnSp>
      <p:cxnSp>
        <p:nvCxnSpPr>
          <p:cNvPr id="287" name="Google Shape;287;p44"/>
          <p:cNvCxnSpPr/>
          <p:nvPr/>
        </p:nvCxnSpPr>
        <p:spPr>
          <a:xfrm rot="10800000" flipH="1">
            <a:off x="3764906" y="3658421"/>
            <a:ext cx="900" cy="2043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p44"/>
          <p:cNvCxnSpPr/>
          <p:nvPr/>
        </p:nvCxnSpPr>
        <p:spPr>
          <a:xfrm rot="10800000" flipH="1">
            <a:off x="5204860" y="3658421"/>
            <a:ext cx="900" cy="2043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44"/>
          <p:cNvSpPr/>
          <p:nvPr/>
        </p:nvSpPr>
        <p:spPr>
          <a:xfrm>
            <a:off x="850825" y="3878725"/>
            <a:ext cx="3496200" cy="49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000000"/>
                </a:solidFill>
                <a:latin typeface="DM Sans"/>
                <a:ea typeface="DM Sans"/>
                <a:cs typeface="DM Sans"/>
                <a:sym typeface="DM Sans"/>
              </a:rPr>
              <a:t>acepta un objeto como parámetro, y devuelve la forma de texto JSON equivalente.</a:t>
            </a:r>
            <a:endParaRPr sz="1100" i="0" u="none" strike="noStrike" cap="none">
              <a:solidFill>
                <a:srgbClr val="222222"/>
              </a:solidFill>
              <a:latin typeface="DM Sans"/>
              <a:ea typeface="DM Sans"/>
              <a:cs typeface="DM Sans"/>
              <a:sym typeface="DM Sans"/>
            </a:endParaRPr>
          </a:p>
        </p:txBody>
      </p:sp>
      <p:sp>
        <p:nvSpPr>
          <p:cNvPr id="290" name="Google Shape;290;p44"/>
          <p:cNvSpPr/>
          <p:nvPr/>
        </p:nvSpPr>
        <p:spPr>
          <a:xfrm>
            <a:off x="4831479" y="3878750"/>
            <a:ext cx="3461700" cy="49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000000"/>
                </a:solidFill>
                <a:latin typeface="DM Sans"/>
                <a:ea typeface="DM Sans"/>
                <a:cs typeface="DM Sans"/>
                <a:sym typeface="DM Sans"/>
              </a:rPr>
              <a:t>recibe un texto JSON como parámetro, y devuelve el objeto JavaScript correspondiente.</a:t>
            </a:r>
            <a:endParaRPr sz="1100" b="1" i="0" u="none" strike="noStrike" cap="none">
              <a:solidFill>
                <a:srgbClr val="222222"/>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p:nvPr/>
        </p:nvSpPr>
        <p:spPr>
          <a:xfrm>
            <a:off x="475500" y="5289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Stringify</a:t>
            </a:r>
            <a:endParaRPr sz="4000" b="1" dirty="0">
              <a:solidFill>
                <a:schemeClr val="dk1"/>
              </a:solidFill>
              <a:latin typeface="DM Sans"/>
              <a:ea typeface="DM Sans"/>
              <a:cs typeface="DM Sans"/>
              <a:sym typeface="DM Sans"/>
            </a:endParaRPr>
          </a:p>
        </p:txBody>
      </p:sp>
      <p:sp>
        <p:nvSpPr>
          <p:cNvPr id="296" name="Google Shape;296;p45"/>
          <p:cNvSpPr txBox="1"/>
          <p:nvPr/>
        </p:nvSpPr>
        <p:spPr>
          <a:xfrm>
            <a:off x="475500" y="1452088"/>
            <a:ext cx="5469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Con </a:t>
            </a:r>
            <a:r>
              <a:rPr lang="es" sz="1350" b="1">
                <a:highlight>
                  <a:schemeClr val="accent6"/>
                </a:highlight>
                <a:latin typeface="DM Sans"/>
                <a:ea typeface="DM Sans"/>
                <a:cs typeface="DM Sans"/>
                <a:sym typeface="DM Sans"/>
              </a:rPr>
              <a:t>JSON.stringify </a:t>
            </a:r>
            <a:r>
              <a:rPr lang="es" sz="1350">
                <a:latin typeface="DM Sans"/>
                <a:ea typeface="DM Sans"/>
                <a:cs typeface="DM Sans"/>
                <a:sym typeface="DM Sans"/>
              </a:rPr>
              <a:t>podemos transformar un objeto JavaScript a un string en formato JSON. </a:t>
            </a:r>
            <a:endParaRPr sz="1350" b="1">
              <a:highlight>
                <a:schemeClr val="accent4"/>
              </a:highlight>
              <a:latin typeface="DM Sans"/>
              <a:ea typeface="DM Sans"/>
              <a:cs typeface="DM Sans"/>
              <a:sym typeface="DM Sans"/>
            </a:endParaRPr>
          </a:p>
        </p:txBody>
      </p:sp>
      <p:sp>
        <p:nvSpPr>
          <p:cNvPr id="297" name="Google Shape;297;p45"/>
          <p:cNvSpPr txBox="1"/>
          <p:nvPr/>
        </p:nvSpPr>
        <p:spPr>
          <a:xfrm>
            <a:off x="475500" y="2145400"/>
            <a:ext cx="6210300" cy="24462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100" dirty="0">
                <a:solidFill>
                  <a:srgbClr val="FF79C6"/>
                </a:solidFill>
                <a:latin typeface="Courier New"/>
                <a:ea typeface="Courier New"/>
                <a:cs typeface="Courier New"/>
                <a:sym typeface="Courier New"/>
              </a:rPr>
              <a:t>const</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producto1</a:t>
            </a:r>
            <a:r>
              <a:rPr lang="es" sz="1100" dirty="0">
                <a:solidFill>
                  <a:srgbClr val="F8F8F2"/>
                </a:solidFill>
                <a:latin typeface="Courier New"/>
                <a:ea typeface="Courier New"/>
                <a:cs typeface="Courier New"/>
                <a:sym typeface="Courier New"/>
              </a:rPr>
              <a:t> </a:t>
            </a:r>
            <a:r>
              <a:rPr lang="es" sz="1100" dirty="0">
                <a:solidFill>
                  <a:srgbClr val="FF79C6"/>
                </a:solidFill>
                <a:latin typeface="Courier New"/>
                <a:ea typeface="Courier New"/>
                <a:cs typeface="Courier New"/>
                <a:sym typeface="Courier New"/>
              </a:rPr>
              <a:t>=</a:t>
            </a:r>
            <a:r>
              <a:rPr lang="es" sz="1100" dirty="0">
                <a:solidFill>
                  <a:srgbClr val="F8F8F2"/>
                </a:solidFill>
                <a:latin typeface="Courier New"/>
                <a:ea typeface="Courier New"/>
                <a:cs typeface="Courier New"/>
                <a:sym typeface="Courier New"/>
              </a:rPr>
              <a:t> { id</a:t>
            </a:r>
            <a:r>
              <a:rPr lang="es" sz="1100" dirty="0">
                <a:solidFill>
                  <a:srgbClr val="FF79C6"/>
                </a:solidFill>
                <a:latin typeface="Courier New"/>
                <a:ea typeface="Courier New"/>
                <a:cs typeface="Courier New"/>
                <a:sym typeface="Courier New"/>
              </a:rPr>
              <a:t>:</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2</a:t>
            </a:r>
            <a:r>
              <a:rPr lang="es" sz="1100" dirty="0">
                <a:solidFill>
                  <a:srgbClr val="F8F8F2"/>
                </a:solidFill>
                <a:latin typeface="Courier New"/>
                <a:ea typeface="Courier New"/>
                <a:cs typeface="Courier New"/>
                <a:sym typeface="Courier New"/>
              </a:rPr>
              <a:t>, producto</a:t>
            </a:r>
            <a:r>
              <a:rPr lang="es" sz="1100" dirty="0">
                <a:solidFill>
                  <a:srgbClr val="FF79C6"/>
                </a:solidFill>
                <a:latin typeface="Courier New"/>
                <a:ea typeface="Courier New"/>
                <a:cs typeface="Courier New"/>
                <a:sym typeface="Courier New"/>
              </a:rPr>
              <a:t>:</a:t>
            </a:r>
            <a:r>
              <a:rPr lang="es" sz="1100" dirty="0">
                <a:solidFill>
                  <a:srgbClr val="F8F8F2"/>
                </a:solidFill>
                <a:latin typeface="Courier New"/>
                <a:ea typeface="Courier New"/>
                <a:cs typeface="Courier New"/>
                <a:sym typeface="Courier New"/>
              </a:rPr>
              <a:t> </a:t>
            </a:r>
            <a:r>
              <a:rPr lang="es" sz="1100" dirty="0">
                <a:solidFill>
                  <a:srgbClr val="E9F284"/>
                </a:solidFill>
                <a:latin typeface="Courier New"/>
                <a:ea typeface="Courier New"/>
                <a:cs typeface="Courier New"/>
                <a:sym typeface="Courier New"/>
              </a:rPr>
              <a:t>"</a:t>
            </a:r>
            <a:r>
              <a:rPr lang="es" sz="1100" dirty="0">
                <a:solidFill>
                  <a:srgbClr val="F1FA8C"/>
                </a:solidFill>
                <a:latin typeface="Courier New"/>
                <a:ea typeface="Courier New"/>
                <a:cs typeface="Courier New"/>
                <a:sym typeface="Courier New"/>
              </a:rPr>
              <a:t>Arroz</a:t>
            </a:r>
            <a:r>
              <a:rPr lang="es" sz="1100" dirty="0">
                <a:solidFill>
                  <a:srgbClr val="E9F284"/>
                </a:solidFill>
                <a:latin typeface="Courier New"/>
                <a:ea typeface="Courier New"/>
                <a:cs typeface="Courier New"/>
                <a:sym typeface="Courier New"/>
              </a:rPr>
              <a:t>"</a:t>
            </a:r>
            <a:r>
              <a:rPr lang="es" sz="1100" dirty="0">
                <a:solidFill>
                  <a:srgbClr val="F8F8F2"/>
                </a:solidFill>
                <a:latin typeface="Courier New"/>
                <a:ea typeface="Courier New"/>
                <a:cs typeface="Courier New"/>
                <a:sym typeface="Courier New"/>
              </a:rPr>
              <a:t> };</a:t>
            </a:r>
            <a:endParaRPr sz="11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FF79C6"/>
                </a:solidFill>
                <a:latin typeface="Courier New"/>
                <a:ea typeface="Courier New"/>
                <a:cs typeface="Courier New"/>
                <a:sym typeface="Courier New"/>
              </a:rPr>
              <a:t>const</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enJSON</a:t>
            </a:r>
            <a:r>
              <a:rPr lang="es" sz="1100" dirty="0">
                <a:solidFill>
                  <a:srgbClr val="F8F8F2"/>
                </a:solidFill>
                <a:latin typeface="Courier New"/>
                <a:ea typeface="Courier New"/>
                <a:cs typeface="Courier New"/>
                <a:sym typeface="Courier New"/>
              </a:rPr>
              <a:t>    </a:t>
            </a:r>
            <a:r>
              <a:rPr lang="es" sz="1100" dirty="0">
                <a:solidFill>
                  <a:srgbClr val="FF79C6"/>
                </a:solidFill>
                <a:latin typeface="Courier New"/>
                <a:ea typeface="Courier New"/>
                <a:cs typeface="Courier New"/>
                <a:sym typeface="Courier New"/>
              </a:rPr>
              <a:t>=</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JSON</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stringify</a:t>
            </a:r>
            <a:r>
              <a:rPr lang="es" sz="1100" dirty="0">
                <a:solidFill>
                  <a:srgbClr val="F8F8F2"/>
                </a:solidFill>
                <a:latin typeface="Courier New"/>
                <a:ea typeface="Courier New"/>
                <a:cs typeface="Courier New"/>
                <a:sym typeface="Courier New"/>
              </a:rPr>
              <a:t>(</a:t>
            </a:r>
            <a:r>
              <a:rPr lang="es" sz="1100" dirty="0">
                <a:solidFill>
                  <a:srgbClr val="BD93F9"/>
                </a:solidFill>
                <a:latin typeface="Courier New"/>
                <a:ea typeface="Courier New"/>
                <a:cs typeface="Courier New"/>
                <a:sym typeface="Courier New"/>
              </a:rPr>
              <a:t>producto1</a:t>
            </a:r>
            <a:r>
              <a:rPr lang="es" sz="1100" dirty="0">
                <a:solidFill>
                  <a:srgbClr val="F8F8F2"/>
                </a:solidFill>
                <a:latin typeface="Courier New"/>
                <a:ea typeface="Courier New"/>
                <a:cs typeface="Courier New"/>
                <a:sym typeface="Courier New"/>
              </a:rPr>
              <a:t>);</a:t>
            </a:r>
            <a:endParaRPr sz="11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1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BD93F9"/>
                </a:solidFill>
                <a:latin typeface="Courier New"/>
                <a:ea typeface="Courier New"/>
                <a:cs typeface="Courier New"/>
                <a:sym typeface="Courier New"/>
              </a:rPr>
              <a:t>console</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log</a:t>
            </a:r>
            <a:r>
              <a:rPr lang="es" sz="1100" dirty="0">
                <a:solidFill>
                  <a:srgbClr val="F8F8F2"/>
                </a:solidFill>
                <a:latin typeface="Courier New"/>
                <a:ea typeface="Courier New"/>
                <a:cs typeface="Courier New"/>
                <a:sym typeface="Courier New"/>
              </a:rPr>
              <a:t>(</a:t>
            </a:r>
            <a:r>
              <a:rPr lang="es" sz="1100" dirty="0">
                <a:solidFill>
                  <a:srgbClr val="BD93F9"/>
                </a:solidFill>
                <a:latin typeface="Courier New"/>
                <a:ea typeface="Courier New"/>
                <a:cs typeface="Courier New"/>
                <a:sym typeface="Courier New"/>
              </a:rPr>
              <a:t>enJSON</a:t>
            </a:r>
            <a:r>
              <a:rPr lang="es" sz="1100" dirty="0">
                <a:solidFill>
                  <a:srgbClr val="F8F8F2"/>
                </a:solidFill>
                <a:latin typeface="Courier New"/>
                <a:ea typeface="Courier New"/>
                <a:cs typeface="Courier New"/>
                <a:sym typeface="Courier New"/>
              </a:rPr>
              <a:t>); </a:t>
            </a:r>
            <a:r>
              <a:rPr lang="es" sz="1100" dirty="0">
                <a:solidFill>
                  <a:srgbClr val="6272A4"/>
                </a:solidFill>
                <a:latin typeface="Courier New"/>
                <a:ea typeface="Courier New"/>
                <a:cs typeface="Courier New"/>
                <a:sym typeface="Courier New"/>
              </a:rPr>
              <a:t>// {"id":2,"producto":"Arroz"}</a:t>
            </a:r>
            <a:endParaRPr sz="11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BD93F9"/>
                </a:solidFill>
                <a:latin typeface="Courier New"/>
                <a:ea typeface="Courier New"/>
                <a:cs typeface="Courier New"/>
                <a:sym typeface="Courier New"/>
              </a:rPr>
              <a:t>console</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log</a:t>
            </a:r>
            <a:r>
              <a:rPr lang="es" sz="1100" dirty="0">
                <a:solidFill>
                  <a:srgbClr val="F8F8F2"/>
                </a:solidFill>
                <a:latin typeface="Courier New"/>
                <a:ea typeface="Courier New"/>
                <a:cs typeface="Courier New"/>
                <a:sym typeface="Courier New"/>
              </a:rPr>
              <a:t>(</a:t>
            </a:r>
            <a:r>
              <a:rPr lang="es" sz="1100" dirty="0">
                <a:solidFill>
                  <a:srgbClr val="FF79C6"/>
                </a:solidFill>
                <a:latin typeface="Courier New"/>
                <a:ea typeface="Courier New"/>
                <a:cs typeface="Courier New"/>
                <a:sym typeface="Courier New"/>
              </a:rPr>
              <a:t>typeof</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producto1</a:t>
            </a:r>
            <a:r>
              <a:rPr lang="es" sz="1100" dirty="0">
                <a:solidFill>
                  <a:srgbClr val="F8F8F2"/>
                </a:solidFill>
                <a:latin typeface="Courier New"/>
                <a:ea typeface="Courier New"/>
                <a:cs typeface="Courier New"/>
                <a:sym typeface="Courier New"/>
              </a:rPr>
              <a:t>); </a:t>
            </a:r>
            <a:r>
              <a:rPr lang="es" sz="1100" dirty="0">
                <a:solidFill>
                  <a:srgbClr val="6272A4"/>
                </a:solidFill>
                <a:latin typeface="Courier New"/>
                <a:ea typeface="Courier New"/>
                <a:cs typeface="Courier New"/>
                <a:sym typeface="Courier New"/>
              </a:rPr>
              <a:t>// object</a:t>
            </a:r>
            <a:endParaRPr sz="11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BD93F9"/>
                </a:solidFill>
                <a:latin typeface="Courier New"/>
                <a:ea typeface="Courier New"/>
                <a:cs typeface="Courier New"/>
                <a:sym typeface="Courier New"/>
              </a:rPr>
              <a:t>console</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log</a:t>
            </a:r>
            <a:r>
              <a:rPr lang="es" sz="1100" dirty="0">
                <a:solidFill>
                  <a:srgbClr val="F8F8F2"/>
                </a:solidFill>
                <a:latin typeface="Courier New"/>
                <a:ea typeface="Courier New"/>
                <a:cs typeface="Courier New"/>
                <a:sym typeface="Courier New"/>
              </a:rPr>
              <a:t>(</a:t>
            </a:r>
            <a:r>
              <a:rPr lang="es" sz="1100" dirty="0">
                <a:solidFill>
                  <a:srgbClr val="FF79C6"/>
                </a:solidFill>
                <a:latin typeface="Courier New"/>
                <a:ea typeface="Courier New"/>
                <a:cs typeface="Courier New"/>
                <a:sym typeface="Courier New"/>
              </a:rPr>
              <a:t>typeof</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enJSON</a:t>
            </a:r>
            <a:r>
              <a:rPr lang="es" sz="1100" dirty="0">
                <a:solidFill>
                  <a:srgbClr val="F8F8F2"/>
                </a:solidFill>
                <a:latin typeface="Courier New"/>
                <a:ea typeface="Courier New"/>
                <a:cs typeface="Courier New"/>
                <a:sym typeface="Courier New"/>
              </a:rPr>
              <a:t>);    </a:t>
            </a:r>
            <a:r>
              <a:rPr lang="es" sz="1100" dirty="0">
                <a:solidFill>
                  <a:srgbClr val="6272A4"/>
                </a:solidFill>
                <a:latin typeface="Courier New"/>
                <a:ea typeface="Courier New"/>
                <a:cs typeface="Courier New"/>
                <a:sym typeface="Courier New"/>
              </a:rPr>
              <a:t>// string</a:t>
            </a:r>
            <a:endParaRPr sz="11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1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BD93F9"/>
                </a:solidFill>
                <a:latin typeface="Courier New"/>
                <a:ea typeface="Courier New"/>
                <a:cs typeface="Courier New"/>
                <a:sym typeface="Courier New"/>
              </a:rPr>
              <a:t>localStorage</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setItem</a:t>
            </a:r>
            <a:r>
              <a:rPr lang="es" sz="1100" dirty="0">
                <a:solidFill>
                  <a:srgbClr val="F8F8F2"/>
                </a:solidFill>
                <a:latin typeface="Courier New"/>
                <a:ea typeface="Courier New"/>
                <a:cs typeface="Courier New"/>
                <a:sym typeface="Courier New"/>
              </a:rPr>
              <a:t>(</a:t>
            </a:r>
            <a:r>
              <a:rPr lang="es" sz="1100" dirty="0">
                <a:solidFill>
                  <a:srgbClr val="E9F284"/>
                </a:solidFill>
                <a:latin typeface="Courier New"/>
                <a:ea typeface="Courier New"/>
                <a:cs typeface="Courier New"/>
                <a:sym typeface="Courier New"/>
              </a:rPr>
              <a:t>"</a:t>
            </a:r>
            <a:r>
              <a:rPr lang="es" sz="1100" dirty="0">
                <a:solidFill>
                  <a:srgbClr val="F1FA8C"/>
                </a:solidFill>
                <a:latin typeface="Courier New"/>
                <a:ea typeface="Courier New"/>
                <a:cs typeface="Courier New"/>
                <a:sym typeface="Courier New"/>
              </a:rPr>
              <a:t>producto1</a:t>
            </a:r>
            <a:r>
              <a:rPr lang="es" sz="1100" dirty="0">
                <a:solidFill>
                  <a:srgbClr val="E9F284"/>
                </a:solidFill>
                <a:latin typeface="Courier New"/>
                <a:ea typeface="Courier New"/>
                <a:cs typeface="Courier New"/>
                <a:sym typeface="Courier New"/>
              </a:rPr>
              <a:t>"</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enJSON</a:t>
            </a:r>
            <a:r>
              <a:rPr lang="es" sz="1100" dirty="0">
                <a:solidFill>
                  <a:srgbClr val="F8F8F2"/>
                </a:solidFill>
                <a:latin typeface="Courier New"/>
                <a:ea typeface="Courier New"/>
                <a:cs typeface="Courier New"/>
                <a:sym typeface="Courier New"/>
              </a:rPr>
              <a:t>);</a:t>
            </a:r>
            <a:endParaRPr sz="11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6272A4"/>
                </a:solidFill>
                <a:latin typeface="Courier New"/>
                <a:ea typeface="Courier New"/>
                <a:cs typeface="Courier New"/>
                <a:sym typeface="Courier New"/>
              </a:rPr>
              <a:t>// Se guarda {"id":2,"producto":"Arroz"}</a:t>
            </a:r>
            <a:endParaRPr sz="1100" dirty="0">
              <a:solidFill>
                <a:srgbClr val="6272A4"/>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endParaRPr sz="1200" dirty="0">
              <a:solidFill>
                <a:srgbClr val="FFFFFF"/>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200" dirty="0">
              <a:solidFill>
                <a:srgbClr val="FFFFFF"/>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6"/>
          <p:cNvSpPr txBox="1"/>
          <p:nvPr/>
        </p:nvSpPr>
        <p:spPr>
          <a:xfrm>
            <a:off x="475500" y="51500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Parse</a:t>
            </a:r>
            <a:endParaRPr sz="4000" b="1">
              <a:solidFill>
                <a:schemeClr val="dk1"/>
              </a:solidFill>
              <a:latin typeface="DM Sans"/>
              <a:ea typeface="DM Sans"/>
              <a:cs typeface="DM Sans"/>
              <a:sym typeface="DM Sans"/>
            </a:endParaRPr>
          </a:p>
        </p:txBody>
      </p:sp>
      <p:sp>
        <p:nvSpPr>
          <p:cNvPr id="303" name="Google Shape;303;p46"/>
          <p:cNvSpPr txBox="1"/>
          <p:nvPr/>
        </p:nvSpPr>
        <p:spPr>
          <a:xfrm>
            <a:off x="475500" y="1390450"/>
            <a:ext cx="5469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Con </a:t>
            </a:r>
            <a:r>
              <a:rPr lang="es" sz="1350" b="1">
                <a:highlight>
                  <a:schemeClr val="accent6"/>
                </a:highlight>
                <a:latin typeface="DM Sans"/>
                <a:ea typeface="DM Sans"/>
                <a:cs typeface="DM Sans"/>
                <a:sym typeface="DM Sans"/>
              </a:rPr>
              <a:t>JSON.parse</a:t>
            </a:r>
            <a:r>
              <a:rPr lang="es" sz="1350">
                <a:latin typeface="DM Sans"/>
                <a:ea typeface="DM Sans"/>
                <a:cs typeface="DM Sans"/>
                <a:sym typeface="DM Sans"/>
              </a:rPr>
              <a:t> podemos transformar string en formato JSON a objeto JavaScript. </a:t>
            </a:r>
            <a:endParaRPr sz="1350" b="1">
              <a:highlight>
                <a:schemeClr val="accent4"/>
              </a:highlight>
              <a:latin typeface="DM Sans"/>
              <a:ea typeface="DM Sans"/>
              <a:cs typeface="DM Sans"/>
              <a:sym typeface="DM Sans"/>
            </a:endParaRPr>
          </a:p>
        </p:txBody>
      </p:sp>
      <p:sp>
        <p:nvSpPr>
          <p:cNvPr id="304" name="Google Shape;304;p46"/>
          <p:cNvSpPr txBox="1"/>
          <p:nvPr/>
        </p:nvSpPr>
        <p:spPr>
          <a:xfrm>
            <a:off x="475500" y="2197000"/>
            <a:ext cx="7329300" cy="23946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100" dirty="0">
                <a:solidFill>
                  <a:srgbClr val="FF79C6"/>
                </a:solidFill>
                <a:latin typeface="Courier New"/>
                <a:ea typeface="Courier New"/>
                <a:cs typeface="Courier New"/>
                <a:sym typeface="Courier New"/>
              </a:rPr>
              <a:t>const</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enJSON</a:t>
            </a:r>
            <a:r>
              <a:rPr lang="es" sz="1100" dirty="0">
                <a:solidFill>
                  <a:srgbClr val="F8F8F2"/>
                </a:solidFill>
                <a:latin typeface="Courier New"/>
                <a:ea typeface="Courier New"/>
                <a:cs typeface="Courier New"/>
                <a:sym typeface="Courier New"/>
              </a:rPr>
              <a:t>    </a:t>
            </a:r>
            <a:r>
              <a:rPr lang="es" sz="1100" dirty="0">
                <a:solidFill>
                  <a:srgbClr val="FF79C6"/>
                </a:solidFill>
                <a:latin typeface="Courier New"/>
                <a:ea typeface="Courier New"/>
                <a:cs typeface="Courier New"/>
                <a:sym typeface="Courier New"/>
              </a:rPr>
              <a:t>=</a:t>
            </a:r>
            <a:r>
              <a:rPr lang="es" sz="1100" dirty="0">
                <a:solidFill>
                  <a:srgbClr val="F8F8F2"/>
                </a:solidFill>
                <a:latin typeface="Courier New"/>
                <a:ea typeface="Courier New"/>
                <a:cs typeface="Courier New"/>
                <a:sym typeface="Courier New"/>
              </a:rPr>
              <a:t> </a:t>
            </a:r>
            <a:r>
              <a:rPr lang="es" sz="1100" dirty="0">
                <a:solidFill>
                  <a:srgbClr val="E9F284"/>
                </a:solidFill>
                <a:latin typeface="Courier New"/>
                <a:ea typeface="Courier New"/>
                <a:cs typeface="Courier New"/>
                <a:sym typeface="Courier New"/>
              </a:rPr>
              <a:t>'</a:t>
            </a:r>
            <a:r>
              <a:rPr lang="es" sz="1100" dirty="0">
                <a:solidFill>
                  <a:srgbClr val="F1FA8C"/>
                </a:solidFill>
                <a:latin typeface="Courier New"/>
                <a:ea typeface="Courier New"/>
                <a:cs typeface="Courier New"/>
                <a:sym typeface="Courier New"/>
              </a:rPr>
              <a:t>{"id":2,"producto":"Arroz"}</a:t>
            </a:r>
            <a:r>
              <a:rPr lang="es" sz="1100" dirty="0">
                <a:solidFill>
                  <a:srgbClr val="E9F284"/>
                </a:solidFill>
                <a:latin typeface="Courier New"/>
                <a:ea typeface="Courier New"/>
                <a:cs typeface="Courier New"/>
                <a:sym typeface="Courier New"/>
              </a:rPr>
              <a:t>'</a:t>
            </a:r>
            <a:r>
              <a:rPr lang="es" sz="1100" dirty="0">
                <a:solidFill>
                  <a:srgbClr val="F8F8F2"/>
                </a:solidFill>
                <a:latin typeface="Courier New"/>
                <a:ea typeface="Courier New"/>
                <a:cs typeface="Courier New"/>
                <a:sym typeface="Courier New"/>
              </a:rPr>
              <a:t>;</a:t>
            </a:r>
            <a:endParaRPr sz="11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FF79C6"/>
                </a:solidFill>
                <a:latin typeface="Courier New"/>
                <a:ea typeface="Courier New"/>
                <a:cs typeface="Courier New"/>
                <a:sym typeface="Courier New"/>
              </a:rPr>
              <a:t>const</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producto1</a:t>
            </a:r>
            <a:r>
              <a:rPr lang="es" sz="1100" dirty="0">
                <a:solidFill>
                  <a:srgbClr val="F8F8F2"/>
                </a:solidFill>
                <a:latin typeface="Courier New"/>
                <a:ea typeface="Courier New"/>
                <a:cs typeface="Courier New"/>
                <a:sym typeface="Courier New"/>
              </a:rPr>
              <a:t> </a:t>
            </a:r>
            <a:r>
              <a:rPr lang="es" sz="1100" dirty="0">
                <a:solidFill>
                  <a:srgbClr val="FF79C6"/>
                </a:solidFill>
                <a:latin typeface="Courier New"/>
                <a:ea typeface="Courier New"/>
                <a:cs typeface="Courier New"/>
                <a:sym typeface="Courier New"/>
              </a:rPr>
              <a:t>=</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JSON</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parse</a:t>
            </a:r>
            <a:r>
              <a:rPr lang="es" sz="1100" dirty="0">
                <a:solidFill>
                  <a:srgbClr val="F8F8F2"/>
                </a:solidFill>
                <a:latin typeface="Courier New"/>
                <a:ea typeface="Courier New"/>
                <a:cs typeface="Courier New"/>
                <a:sym typeface="Courier New"/>
              </a:rPr>
              <a:t>(</a:t>
            </a:r>
            <a:r>
              <a:rPr lang="es" sz="1100" dirty="0">
                <a:solidFill>
                  <a:srgbClr val="BD93F9"/>
                </a:solidFill>
                <a:latin typeface="Courier New"/>
                <a:ea typeface="Courier New"/>
                <a:cs typeface="Courier New"/>
                <a:sym typeface="Courier New"/>
              </a:rPr>
              <a:t>enJSON</a:t>
            </a:r>
            <a:r>
              <a:rPr lang="es" sz="1100" dirty="0">
                <a:solidFill>
                  <a:srgbClr val="F8F8F2"/>
                </a:solidFill>
                <a:latin typeface="Courier New"/>
                <a:ea typeface="Courier New"/>
                <a:cs typeface="Courier New"/>
                <a:sym typeface="Courier New"/>
              </a:rPr>
              <a:t>);</a:t>
            </a:r>
            <a:endParaRPr sz="11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1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BD93F9"/>
                </a:solidFill>
                <a:latin typeface="Courier New"/>
                <a:ea typeface="Courier New"/>
                <a:cs typeface="Courier New"/>
                <a:sym typeface="Courier New"/>
              </a:rPr>
              <a:t>console</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log</a:t>
            </a:r>
            <a:r>
              <a:rPr lang="es" sz="1100" dirty="0">
                <a:solidFill>
                  <a:srgbClr val="F8F8F2"/>
                </a:solidFill>
                <a:latin typeface="Courier New"/>
                <a:ea typeface="Courier New"/>
                <a:cs typeface="Courier New"/>
                <a:sym typeface="Courier New"/>
              </a:rPr>
              <a:t>(</a:t>
            </a:r>
            <a:r>
              <a:rPr lang="es" sz="1100" dirty="0">
                <a:solidFill>
                  <a:srgbClr val="FF79C6"/>
                </a:solidFill>
                <a:latin typeface="Courier New"/>
                <a:ea typeface="Courier New"/>
                <a:cs typeface="Courier New"/>
                <a:sym typeface="Courier New"/>
              </a:rPr>
              <a:t>typeof</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enJSON</a:t>
            </a:r>
            <a:r>
              <a:rPr lang="es" sz="1100" dirty="0">
                <a:solidFill>
                  <a:srgbClr val="F8F8F2"/>
                </a:solidFill>
                <a:latin typeface="Courier New"/>
                <a:ea typeface="Courier New"/>
                <a:cs typeface="Courier New"/>
                <a:sym typeface="Courier New"/>
              </a:rPr>
              <a:t>);     </a:t>
            </a:r>
            <a:r>
              <a:rPr lang="es" sz="1100" dirty="0">
                <a:solidFill>
                  <a:srgbClr val="6272A4"/>
                </a:solidFill>
                <a:latin typeface="Courier New"/>
                <a:ea typeface="Courier New"/>
                <a:cs typeface="Courier New"/>
                <a:sym typeface="Courier New"/>
              </a:rPr>
              <a:t>// string</a:t>
            </a:r>
            <a:endParaRPr sz="11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BD93F9"/>
                </a:solidFill>
                <a:latin typeface="Courier New"/>
                <a:ea typeface="Courier New"/>
                <a:cs typeface="Courier New"/>
                <a:sym typeface="Courier New"/>
              </a:rPr>
              <a:t>console</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log</a:t>
            </a:r>
            <a:r>
              <a:rPr lang="es" sz="1100" dirty="0">
                <a:solidFill>
                  <a:srgbClr val="F8F8F2"/>
                </a:solidFill>
                <a:latin typeface="Courier New"/>
                <a:ea typeface="Courier New"/>
                <a:cs typeface="Courier New"/>
                <a:sym typeface="Courier New"/>
              </a:rPr>
              <a:t>(</a:t>
            </a:r>
            <a:r>
              <a:rPr lang="es" sz="1100" dirty="0">
                <a:solidFill>
                  <a:srgbClr val="FF79C6"/>
                </a:solidFill>
                <a:latin typeface="Courier New"/>
                <a:ea typeface="Courier New"/>
                <a:cs typeface="Courier New"/>
                <a:sym typeface="Courier New"/>
              </a:rPr>
              <a:t>typeof</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producto1</a:t>
            </a:r>
            <a:r>
              <a:rPr lang="es" sz="1100" dirty="0">
                <a:solidFill>
                  <a:srgbClr val="F8F8F2"/>
                </a:solidFill>
                <a:latin typeface="Courier New"/>
                <a:ea typeface="Courier New"/>
                <a:cs typeface="Courier New"/>
                <a:sym typeface="Courier New"/>
              </a:rPr>
              <a:t>);  </a:t>
            </a:r>
            <a:r>
              <a:rPr lang="es" sz="1100" dirty="0">
                <a:solidFill>
                  <a:srgbClr val="6272A4"/>
                </a:solidFill>
                <a:latin typeface="Courier New"/>
                <a:ea typeface="Courier New"/>
                <a:cs typeface="Courier New"/>
                <a:sym typeface="Courier New"/>
              </a:rPr>
              <a:t>// object</a:t>
            </a:r>
            <a:endParaRPr sz="11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BD93F9"/>
                </a:solidFill>
                <a:latin typeface="Courier New"/>
                <a:ea typeface="Courier New"/>
                <a:cs typeface="Courier New"/>
                <a:sym typeface="Courier New"/>
              </a:rPr>
              <a:t>console</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log</a:t>
            </a:r>
            <a:r>
              <a:rPr lang="es" sz="1100" dirty="0">
                <a:solidFill>
                  <a:srgbClr val="F8F8F2"/>
                </a:solidFill>
                <a:latin typeface="Courier New"/>
                <a:ea typeface="Courier New"/>
                <a:cs typeface="Courier New"/>
                <a:sym typeface="Courier New"/>
              </a:rPr>
              <a:t>(</a:t>
            </a:r>
            <a:r>
              <a:rPr lang="es" sz="1100" dirty="0">
                <a:solidFill>
                  <a:srgbClr val="BD93F9"/>
                </a:solidFill>
                <a:latin typeface="Courier New"/>
                <a:ea typeface="Courier New"/>
                <a:cs typeface="Courier New"/>
                <a:sym typeface="Courier New"/>
              </a:rPr>
              <a:t>producto1</a:t>
            </a:r>
            <a:r>
              <a:rPr lang="es" sz="1100" dirty="0">
                <a:solidFill>
                  <a:srgbClr val="F8F8F2"/>
                </a:solidFill>
                <a:latin typeface="Courier New"/>
                <a:ea typeface="Courier New"/>
                <a:cs typeface="Courier New"/>
                <a:sym typeface="Courier New"/>
              </a:rPr>
              <a:t>.producto); </a:t>
            </a:r>
            <a:r>
              <a:rPr lang="es" sz="1100" dirty="0">
                <a:solidFill>
                  <a:srgbClr val="6272A4"/>
                </a:solidFill>
                <a:latin typeface="Courier New"/>
                <a:ea typeface="Courier New"/>
                <a:cs typeface="Courier New"/>
                <a:sym typeface="Courier New"/>
              </a:rPr>
              <a:t>// Arroz</a:t>
            </a:r>
            <a:endParaRPr sz="11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1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FF79C6"/>
                </a:solidFill>
                <a:latin typeface="Courier New"/>
                <a:ea typeface="Courier New"/>
                <a:cs typeface="Courier New"/>
                <a:sym typeface="Courier New"/>
              </a:rPr>
              <a:t>const</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producto2</a:t>
            </a:r>
            <a:r>
              <a:rPr lang="es" sz="1100" dirty="0">
                <a:solidFill>
                  <a:srgbClr val="F8F8F2"/>
                </a:solidFill>
                <a:latin typeface="Courier New"/>
                <a:ea typeface="Courier New"/>
                <a:cs typeface="Courier New"/>
                <a:sym typeface="Courier New"/>
              </a:rPr>
              <a:t> </a:t>
            </a:r>
            <a:r>
              <a:rPr lang="es" sz="1100" dirty="0">
                <a:solidFill>
                  <a:srgbClr val="FF79C6"/>
                </a:solidFill>
                <a:latin typeface="Courier New"/>
                <a:ea typeface="Courier New"/>
                <a:cs typeface="Courier New"/>
                <a:sym typeface="Courier New"/>
              </a:rPr>
              <a:t>=</a:t>
            </a:r>
            <a:r>
              <a:rPr lang="es" sz="1100" dirty="0">
                <a:solidFill>
                  <a:srgbClr val="F8F8F2"/>
                </a:solidFill>
                <a:latin typeface="Courier New"/>
                <a:ea typeface="Courier New"/>
                <a:cs typeface="Courier New"/>
                <a:sym typeface="Courier New"/>
              </a:rPr>
              <a:t> </a:t>
            </a:r>
            <a:r>
              <a:rPr lang="es" sz="1100" dirty="0">
                <a:solidFill>
                  <a:srgbClr val="BD93F9"/>
                </a:solidFill>
                <a:latin typeface="Courier New"/>
                <a:ea typeface="Courier New"/>
                <a:cs typeface="Courier New"/>
                <a:sym typeface="Courier New"/>
              </a:rPr>
              <a:t>JSON</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parse</a:t>
            </a:r>
            <a:r>
              <a:rPr lang="es" sz="1100" dirty="0">
                <a:solidFill>
                  <a:srgbClr val="F8F8F2"/>
                </a:solidFill>
                <a:latin typeface="Courier New"/>
                <a:ea typeface="Courier New"/>
                <a:cs typeface="Courier New"/>
                <a:sym typeface="Courier New"/>
              </a:rPr>
              <a:t>(</a:t>
            </a:r>
            <a:r>
              <a:rPr lang="es" sz="1100" dirty="0">
                <a:solidFill>
                  <a:srgbClr val="BD93F9"/>
                </a:solidFill>
                <a:latin typeface="Courier New"/>
                <a:ea typeface="Courier New"/>
                <a:cs typeface="Courier New"/>
                <a:sym typeface="Courier New"/>
              </a:rPr>
              <a:t>localStorage</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getItem</a:t>
            </a:r>
            <a:r>
              <a:rPr lang="es" sz="1100" dirty="0">
                <a:solidFill>
                  <a:srgbClr val="F8F8F2"/>
                </a:solidFill>
                <a:latin typeface="Courier New"/>
                <a:ea typeface="Courier New"/>
                <a:cs typeface="Courier New"/>
                <a:sym typeface="Courier New"/>
              </a:rPr>
              <a:t>(</a:t>
            </a:r>
            <a:r>
              <a:rPr lang="es" sz="1100" dirty="0">
                <a:solidFill>
                  <a:srgbClr val="E9F284"/>
                </a:solidFill>
                <a:latin typeface="Courier New"/>
                <a:ea typeface="Courier New"/>
                <a:cs typeface="Courier New"/>
                <a:sym typeface="Courier New"/>
              </a:rPr>
              <a:t>"</a:t>
            </a:r>
            <a:r>
              <a:rPr lang="es" sz="1100" dirty="0">
                <a:solidFill>
                  <a:srgbClr val="F1FA8C"/>
                </a:solidFill>
                <a:latin typeface="Courier New"/>
                <a:ea typeface="Courier New"/>
                <a:cs typeface="Courier New"/>
                <a:sym typeface="Courier New"/>
              </a:rPr>
              <a:t>producto1</a:t>
            </a:r>
            <a:r>
              <a:rPr lang="es" sz="1100" dirty="0">
                <a:solidFill>
                  <a:srgbClr val="E9F284"/>
                </a:solidFill>
                <a:latin typeface="Courier New"/>
                <a:ea typeface="Courier New"/>
                <a:cs typeface="Courier New"/>
                <a:sym typeface="Courier New"/>
              </a:rPr>
              <a:t>"</a:t>
            </a:r>
            <a:r>
              <a:rPr lang="es" sz="1100" dirty="0">
                <a:solidFill>
                  <a:srgbClr val="F8F8F2"/>
                </a:solidFill>
                <a:latin typeface="Courier New"/>
                <a:ea typeface="Courier New"/>
                <a:cs typeface="Courier New"/>
                <a:sym typeface="Courier New"/>
              </a:rPr>
              <a:t>));</a:t>
            </a:r>
            <a:endParaRPr sz="1100" dirty="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100" dirty="0">
                <a:solidFill>
                  <a:srgbClr val="BD93F9"/>
                </a:solidFill>
                <a:latin typeface="Courier New"/>
                <a:ea typeface="Courier New"/>
                <a:cs typeface="Courier New"/>
                <a:sym typeface="Courier New"/>
              </a:rPr>
              <a:t>console</a:t>
            </a:r>
            <a:r>
              <a:rPr lang="es" sz="1100" dirty="0">
                <a:solidFill>
                  <a:srgbClr val="F8F8F2"/>
                </a:solidFill>
                <a:latin typeface="Courier New"/>
                <a:ea typeface="Courier New"/>
                <a:cs typeface="Courier New"/>
                <a:sym typeface="Courier New"/>
              </a:rPr>
              <a:t>.</a:t>
            </a:r>
            <a:r>
              <a:rPr lang="es" sz="1100" dirty="0">
                <a:solidFill>
                  <a:srgbClr val="50FA7B"/>
                </a:solidFill>
                <a:latin typeface="Courier New"/>
                <a:ea typeface="Courier New"/>
                <a:cs typeface="Courier New"/>
                <a:sym typeface="Courier New"/>
              </a:rPr>
              <a:t>log</a:t>
            </a:r>
            <a:r>
              <a:rPr lang="es" sz="1100" dirty="0">
                <a:solidFill>
                  <a:srgbClr val="F8F8F2"/>
                </a:solidFill>
                <a:latin typeface="Courier New"/>
                <a:ea typeface="Courier New"/>
                <a:cs typeface="Courier New"/>
                <a:sym typeface="Courier New"/>
              </a:rPr>
              <a:t>(</a:t>
            </a:r>
            <a:r>
              <a:rPr lang="es" sz="1100" dirty="0">
                <a:solidFill>
                  <a:srgbClr val="BD93F9"/>
                </a:solidFill>
                <a:latin typeface="Courier New"/>
                <a:ea typeface="Courier New"/>
                <a:cs typeface="Courier New"/>
                <a:sym typeface="Courier New"/>
              </a:rPr>
              <a:t>producto2</a:t>
            </a:r>
            <a:r>
              <a:rPr lang="es" sz="1100" dirty="0">
                <a:solidFill>
                  <a:srgbClr val="F8F8F2"/>
                </a:solidFill>
                <a:latin typeface="Courier New"/>
                <a:ea typeface="Courier New"/>
                <a:cs typeface="Courier New"/>
                <a:sym typeface="Courier New"/>
              </a:rPr>
              <a:t>.id);  </a:t>
            </a:r>
            <a:r>
              <a:rPr lang="es" sz="1100" dirty="0">
                <a:solidFill>
                  <a:srgbClr val="6272A4"/>
                </a:solidFill>
                <a:latin typeface="Courier New"/>
                <a:ea typeface="Courier New"/>
                <a:cs typeface="Courier New"/>
                <a:sym typeface="Courier New"/>
              </a:rPr>
              <a:t>// 2 </a:t>
            </a:r>
            <a:r>
              <a:rPr lang="es" sz="1200" dirty="0">
                <a:solidFill>
                  <a:srgbClr val="6272A4"/>
                </a:solidFill>
                <a:latin typeface="Courier New"/>
                <a:ea typeface="Courier New"/>
                <a:cs typeface="Courier New"/>
                <a:sym typeface="Courier New"/>
              </a:rPr>
              <a:t>  </a:t>
            </a:r>
            <a:r>
              <a:rPr lang="es" sz="1600" dirty="0">
                <a:solidFill>
                  <a:srgbClr val="6272A4"/>
                </a:solidFill>
                <a:latin typeface="Courier New"/>
                <a:ea typeface="Courier New"/>
                <a:cs typeface="Courier New"/>
                <a:sym typeface="Courier New"/>
              </a:rPr>
              <a:t> </a:t>
            </a:r>
            <a:endParaRPr sz="1600" dirty="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dirty="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600" dirty="0">
              <a:solidFill>
                <a:srgbClr val="FF79C6"/>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endParaRPr sz="1200" dirty="0">
              <a:solidFill>
                <a:srgbClr val="FFFFFF"/>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200" dirty="0">
              <a:solidFill>
                <a:srgbClr val="FFFFFF"/>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txBox="1"/>
          <p:nvPr/>
        </p:nvSpPr>
        <p:spPr>
          <a:xfrm>
            <a:off x="475500" y="468275"/>
            <a:ext cx="8141100" cy="107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Ejemplo aplicado: </a:t>
            </a:r>
            <a:endParaRPr sz="32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almacenar array de objetos</a:t>
            </a:r>
            <a:endParaRPr sz="3200" b="1">
              <a:solidFill>
                <a:schemeClr val="dk1"/>
              </a:solidFill>
              <a:latin typeface="DM Sans"/>
              <a:ea typeface="DM Sans"/>
              <a:cs typeface="DM Sans"/>
              <a:sym typeface="DM Sans"/>
            </a:endParaRPr>
          </a:p>
        </p:txBody>
      </p:sp>
      <p:sp>
        <p:nvSpPr>
          <p:cNvPr id="310" name="Google Shape;310;p47"/>
          <p:cNvSpPr txBox="1"/>
          <p:nvPr/>
        </p:nvSpPr>
        <p:spPr>
          <a:xfrm>
            <a:off x="475500" y="1661025"/>
            <a:ext cx="8193000" cy="29307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const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productos</a:t>
            </a:r>
            <a:r>
              <a:rPr lang="es" sz="1050">
                <a:solidFill>
                  <a:srgbClr val="F8F8F2"/>
                </a:solidFill>
                <a:latin typeface="Courier New"/>
                <a:ea typeface="Courier New"/>
                <a:cs typeface="Courier New"/>
                <a:sym typeface="Courier New"/>
              </a:rPr>
              <a:t> </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 id</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1</a:t>
            </a:r>
            <a:r>
              <a:rPr lang="es" sz="1050">
                <a:solidFill>
                  <a:srgbClr val="F8F8F2"/>
                </a:solidFill>
                <a:latin typeface="Courier New"/>
                <a:ea typeface="Courier New"/>
                <a:cs typeface="Courier New"/>
                <a:sym typeface="Courier New"/>
              </a:rPr>
              <a:t>,  producto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Arroz</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precio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125</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  id</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2</a:t>
            </a:r>
            <a:r>
              <a:rPr lang="es" sz="1050">
                <a:solidFill>
                  <a:srgbClr val="F8F8F2"/>
                </a:solidFill>
                <a:latin typeface="Courier New"/>
                <a:ea typeface="Courier New"/>
                <a:cs typeface="Courier New"/>
                <a:sym typeface="Courier New"/>
              </a:rPr>
              <a:t>,  producto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Fideo</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precio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70</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  id</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3</a:t>
            </a:r>
            <a:r>
              <a:rPr lang="es" sz="1050">
                <a:solidFill>
                  <a:srgbClr val="F8F8F2"/>
                </a:solidFill>
                <a:latin typeface="Courier New"/>
                <a:ea typeface="Courier New"/>
                <a:cs typeface="Courier New"/>
                <a:sym typeface="Courier New"/>
              </a:rPr>
              <a:t>,  producto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Pan</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 precio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50</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  id</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4</a:t>
            </a:r>
            <a:r>
              <a:rPr lang="es" sz="1050">
                <a:solidFill>
                  <a:srgbClr val="F8F8F2"/>
                </a:solidFill>
                <a:latin typeface="Courier New"/>
                <a:ea typeface="Courier New"/>
                <a:cs typeface="Courier New"/>
                <a:sym typeface="Courier New"/>
              </a:rPr>
              <a:t>,  producto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Flan</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 precio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100</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const</a:t>
            </a:r>
            <a:r>
              <a:rPr lang="es" sz="1050">
                <a:solidFill>
                  <a:srgbClr val="F8F8F2"/>
                </a:solidFill>
                <a:latin typeface="Courier New"/>
                <a:ea typeface="Courier New"/>
                <a:cs typeface="Courier New"/>
                <a:sym typeface="Courier New"/>
              </a:rPr>
              <a:t> </a:t>
            </a:r>
            <a:r>
              <a:rPr lang="es" sz="1050">
                <a:solidFill>
                  <a:srgbClr val="50FA7B"/>
                </a:solidFill>
                <a:latin typeface="Courier New"/>
                <a:ea typeface="Courier New"/>
                <a:cs typeface="Courier New"/>
                <a:sym typeface="Courier New"/>
              </a:rPr>
              <a:t>guardarLocal</a:t>
            </a:r>
            <a:r>
              <a:rPr lang="es" sz="1050">
                <a:solidFill>
                  <a:srgbClr val="F8F8F2"/>
                </a:solidFill>
                <a:latin typeface="Courier New"/>
                <a:ea typeface="Courier New"/>
                <a:cs typeface="Courier New"/>
                <a:sym typeface="Courier New"/>
              </a:rPr>
              <a:t> </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i="1">
                <a:solidFill>
                  <a:srgbClr val="FFB86C"/>
                </a:solidFill>
                <a:latin typeface="Courier New"/>
                <a:ea typeface="Courier New"/>
                <a:cs typeface="Courier New"/>
                <a:sym typeface="Courier New"/>
              </a:rPr>
              <a:t>clave</a:t>
            </a:r>
            <a:r>
              <a:rPr lang="es" sz="1050">
                <a:solidFill>
                  <a:srgbClr val="F8F8F2"/>
                </a:solidFill>
                <a:latin typeface="Courier New"/>
                <a:ea typeface="Courier New"/>
                <a:cs typeface="Courier New"/>
                <a:sym typeface="Courier New"/>
              </a:rPr>
              <a:t>, </a:t>
            </a:r>
            <a:r>
              <a:rPr lang="es" sz="1050" i="1">
                <a:solidFill>
                  <a:srgbClr val="FFB86C"/>
                </a:solidFill>
                <a:latin typeface="Courier New"/>
                <a:ea typeface="Courier New"/>
                <a:cs typeface="Courier New"/>
                <a:sym typeface="Courier New"/>
              </a:rPr>
              <a:t>valor</a:t>
            </a:r>
            <a:r>
              <a:rPr lang="es" sz="1050">
                <a:solidFill>
                  <a:srgbClr val="F8F8F2"/>
                </a:solidFill>
                <a:latin typeface="Courier New"/>
                <a:ea typeface="Courier New"/>
                <a:cs typeface="Courier New"/>
                <a:sym typeface="Courier New"/>
              </a:rPr>
              <a:t>) </a:t>
            </a:r>
            <a:r>
              <a:rPr lang="es" sz="1050">
                <a:solidFill>
                  <a:srgbClr val="FF79C6"/>
                </a:solidFill>
                <a:latin typeface="Courier New"/>
                <a:ea typeface="Courier New"/>
                <a:cs typeface="Courier New"/>
                <a:sym typeface="Courier New"/>
              </a:rPr>
              <a:t>=&gt;</a:t>
            </a:r>
            <a:r>
              <a:rPr lang="es" sz="1050">
                <a:solidFill>
                  <a:srgbClr val="F8F8F2"/>
                </a:solidFill>
                <a:latin typeface="Courier New"/>
                <a:ea typeface="Courier New"/>
                <a:cs typeface="Courier New"/>
                <a:sym typeface="Courier New"/>
              </a:rPr>
              <a:t> { </a:t>
            </a:r>
            <a:r>
              <a:rPr lang="es" sz="1050">
                <a:solidFill>
                  <a:srgbClr val="BD93F9"/>
                </a:solidFill>
                <a:latin typeface="Courier New"/>
                <a:ea typeface="Courier New"/>
                <a:cs typeface="Courier New"/>
                <a:sym typeface="Courier New"/>
              </a:rPr>
              <a:t>localStorage</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setItem</a:t>
            </a:r>
            <a:r>
              <a:rPr lang="es" sz="1050">
                <a:solidFill>
                  <a:srgbClr val="F8F8F2"/>
                </a:solidFill>
                <a:latin typeface="Courier New"/>
                <a:ea typeface="Courier New"/>
                <a:cs typeface="Courier New"/>
                <a:sym typeface="Courier New"/>
              </a:rPr>
              <a:t>(</a:t>
            </a:r>
            <a:r>
              <a:rPr lang="es" sz="1050" i="1">
                <a:solidFill>
                  <a:srgbClr val="FFB86C"/>
                </a:solidFill>
                <a:latin typeface="Courier New"/>
                <a:ea typeface="Courier New"/>
                <a:cs typeface="Courier New"/>
                <a:sym typeface="Courier New"/>
              </a:rPr>
              <a:t>clave</a:t>
            </a:r>
            <a:r>
              <a:rPr lang="es" sz="1050">
                <a:solidFill>
                  <a:srgbClr val="F8F8F2"/>
                </a:solidFill>
                <a:latin typeface="Courier New"/>
                <a:ea typeface="Courier New"/>
                <a:cs typeface="Courier New"/>
                <a:sym typeface="Courier New"/>
              </a:rPr>
              <a:t>, </a:t>
            </a:r>
            <a:r>
              <a:rPr lang="es" sz="1050" i="1">
                <a:solidFill>
                  <a:srgbClr val="FFB86C"/>
                </a:solidFill>
                <a:latin typeface="Courier New"/>
                <a:ea typeface="Courier New"/>
                <a:cs typeface="Courier New"/>
                <a:sym typeface="Courier New"/>
              </a:rPr>
              <a:t>valor</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6272A4"/>
                </a:solidFill>
                <a:latin typeface="Courier New"/>
                <a:ea typeface="Courier New"/>
                <a:cs typeface="Courier New"/>
                <a:sym typeface="Courier New"/>
              </a:rPr>
              <a:t>//Almacenar producto por producto</a:t>
            </a:r>
            <a:endParaRPr sz="105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for</a:t>
            </a:r>
            <a:r>
              <a:rPr lang="es" sz="1050">
                <a:solidFill>
                  <a:srgbClr val="F8F8F2"/>
                </a:solidFill>
                <a:latin typeface="Courier New"/>
                <a:ea typeface="Courier New"/>
                <a:cs typeface="Courier New"/>
                <a:sym typeface="Courier New"/>
              </a:rPr>
              <a:t> (</a:t>
            </a:r>
            <a:r>
              <a:rPr lang="es" sz="1050">
                <a:solidFill>
                  <a:srgbClr val="FF79C6"/>
                </a:solidFill>
                <a:latin typeface="Courier New"/>
                <a:ea typeface="Courier New"/>
                <a:cs typeface="Courier New"/>
                <a:sym typeface="Courier New"/>
              </a:rPr>
              <a:t>const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producto</a:t>
            </a:r>
            <a:r>
              <a:rPr lang="es" sz="1050">
                <a:solidFill>
                  <a:srgbClr val="F8F8F2"/>
                </a:solidFill>
                <a:latin typeface="Courier New"/>
                <a:ea typeface="Courier New"/>
                <a:cs typeface="Courier New"/>
                <a:sym typeface="Courier New"/>
              </a:rPr>
              <a:t> </a:t>
            </a:r>
            <a:r>
              <a:rPr lang="es" sz="1050">
                <a:solidFill>
                  <a:srgbClr val="FF79C6"/>
                </a:solidFill>
                <a:latin typeface="Courier New"/>
                <a:ea typeface="Courier New"/>
                <a:cs typeface="Courier New"/>
                <a:sym typeface="Courier New"/>
              </a:rPr>
              <a:t>of</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productos</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a:t>
            </a:r>
            <a:r>
              <a:rPr lang="es" sz="1050">
                <a:solidFill>
                  <a:srgbClr val="50FA7B"/>
                </a:solidFill>
                <a:latin typeface="Courier New"/>
                <a:ea typeface="Courier New"/>
                <a:cs typeface="Courier New"/>
                <a:sym typeface="Courier New"/>
              </a:rPr>
              <a:t>guardarLocal</a:t>
            </a:r>
            <a:r>
              <a:rPr lang="es" sz="1050">
                <a:solidFill>
                  <a:srgbClr val="F8F8F2"/>
                </a:solidFill>
                <a:latin typeface="Courier New"/>
                <a:ea typeface="Courier New"/>
                <a:cs typeface="Courier New"/>
                <a:sym typeface="Courier New"/>
              </a:rPr>
              <a:t>(</a:t>
            </a:r>
            <a:r>
              <a:rPr lang="es" sz="1050">
                <a:solidFill>
                  <a:srgbClr val="BD93F9"/>
                </a:solidFill>
                <a:latin typeface="Courier New"/>
                <a:ea typeface="Courier New"/>
                <a:cs typeface="Courier New"/>
                <a:sym typeface="Courier New"/>
              </a:rPr>
              <a:t>producto</a:t>
            </a:r>
            <a:r>
              <a:rPr lang="es" sz="1050">
                <a:solidFill>
                  <a:srgbClr val="F8F8F2"/>
                </a:solidFill>
                <a:latin typeface="Courier New"/>
                <a:ea typeface="Courier New"/>
                <a:cs typeface="Courier New"/>
                <a:sym typeface="Courier New"/>
              </a:rPr>
              <a:t>.id, </a:t>
            </a:r>
            <a:r>
              <a:rPr lang="es" sz="1050">
                <a:solidFill>
                  <a:srgbClr val="BD93F9"/>
                </a:solidFill>
                <a:latin typeface="Courier New"/>
                <a:ea typeface="Courier New"/>
                <a:cs typeface="Courier New"/>
                <a:sym typeface="Courier New"/>
              </a:rPr>
              <a:t>JSON</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stringify</a:t>
            </a:r>
            <a:r>
              <a:rPr lang="es" sz="1050">
                <a:solidFill>
                  <a:srgbClr val="F8F8F2"/>
                </a:solidFill>
                <a:latin typeface="Courier New"/>
                <a:ea typeface="Courier New"/>
                <a:cs typeface="Courier New"/>
                <a:sym typeface="Courier New"/>
              </a:rPr>
              <a:t>(</a:t>
            </a:r>
            <a:r>
              <a:rPr lang="es" sz="1050">
                <a:solidFill>
                  <a:srgbClr val="BD93F9"/>
                </a:solidFill>
                <a:latin typeface="Courier New"/>
                <a:ea typeface="Courier New"/>
                <a:cs typeface="Courier New"/>
                <a:sym typeface="Courier New"/>
              </a:rPr>
              <a:t>producto</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6272A4"/>
                </a:solidFill>
                <a:latin typeface="Courier New"/>
                <a:ea typeface="Courier New"/>
                <a:cs typeface="Courier New"/>
                <a:sym typeface="Courier New"/>
              </a:rPr>
              <a:t>// o almacenar array completo</a:t>
            </a:r>
            <a:endParaRPr sz="105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50FA7B"/>
                </a:solidFill>
                <a:latin typeface="Courier New"/>
                <a:ea typeface="Courier New"/>
                <a:cs typeface="Courier New"/>
                <a:sym typeface="Courier New"/>
              </a:rPr>
              <a:t>guardarLocal</a:t>
            </a:r>
            <a:r>
              <a:rPr lang="es" sz="1050">
                <a:solidFill>
                  <a:srgbClr val="F8F8F2"/>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listaProductos</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JSON</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stringify</a:t>
            </a:r>
            <a:r>
              <a:rPr lang="es" sz="1050">
                <a:solidFill>
                  <a:srgbClr val="F8F8F2"/>
                </a:solidFill>
                <a:latin typeface="Courier New"/>
                <a:ea typeface="Courier New"/>
                <a:cs typeface="Courier New"/>
                <a:sym typeface="Courier New"/>
              </a:rPr>
              <a:t>(</a:t>
            </a:r>
            <a:r>
              <a:rPr lang="es" sz="1050">
                <a:solidFill>
                  <a:srgbClr val="BD93F9"/>
                </a:solidFill>
                <a:latin typeface="Courier New"/>
                <a:ea typeface="Courier New"/>
                <a:cs typeface="Courier New"/>
                <a:sym typeface="Courier New"/>
              </a:rPr>
              <a:t>productos</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600">
              <a:solidFill>
                <a:srgbClr val="FF79C6"/>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endParaRPr sz="1200">
              <a:solidFill>
                <a:srgbClr val="FFFFFF"/>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200">
              <a:solidFill>
                <a:srgbClr val="FFFFFF"/>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8"/>
          <p:cNvSpPr txBox="1"/>
          <p:nvPr/>
        </p:nvSpPr>
        <p:spPr>
          <a:xfrm>
            <a:off x="475575" y="1103700"/>
            <a:ext cx="8193000" cy="34878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850">
                <a:solidFill>
                  <a:srgbClr val="FF79C6"/>
                </a:solidFill>
                <a:latin typeface="Courier New"/>
                <a:ea typeface="Courier New"/>
                <a:cs typeface="Courier New"/>
                <a:sym typeface="Courier New"/>
              </a:rPr>
              <a:t>class</a:t>
            </a:r>
            <a:r>
              <a:rPr lang="es" sz="850">
                <a:solidFill>
                  <a:srgbClr val="F8F8F2"/>
                </a:solidFill>
                <a:latin typeface="Courier New"/>
                <a:ea typeface="Courier New"/>
                <a:cs typeface="Courier New"/>
                <a:sym typeface="Courier New"/>
              </a:rPr>
              <a:t> </a:t>
            </a:r>
            <a:r>
              <a:rPr lang="es" sz="850">
                <a:solidFill>
                  <a:srgbClr val="8BE9FD"/>
                </a:solidFill>
                <a:latin typeface="Courier New"/>
                <a:ea typeface="Courier New"/>
                <a:cs typeface="Courier New"/>
                <a:sym typeface="Courier New"/>
              </a:rPr>
              <a:t>Producto</a:t>
            </a: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constructor</a:t>
            </a:r>
            <a:r>
              <a:rPr lang="es" sz="850">
                <a:solidFill>
                  <a:srgbClr val="F8F8F2"/>
                </a:solidFill>
                <a:latin typeface="Courier New"/>
                <a:ea typeface="Courier New"/>
                <a:cs typeface="Courier New"/>
                <a:sym typeface="Courier New"/>
              </a:rPr>
              <a:t>(</a:t>
            </a:r>
            <a:r>
              <a:rPr lang="es" sz="850" i="1">
                <a:solidFill>
                  <a:srgbClr val="FFB86C"/>
                </a:solidFill>
                <a:latin typeface="Courier New"/>
                <a:ea typeface="Courier New"/>
                <a:cs typeface="Courier New"/>
                <a:sym typeface="Courier New"/>
              </a:rPr>
              <a:t>obj</a:t>
            </a: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lang="es" sz="850" i="1">
                <a:solidFill>
                  <a:srgbClr val="BD93F9"/>
                </a:solidFill>
                <a:latin typeface="Courier New"/>
                <a:ea typeface="Courier New"/>
                <a:cs typeface="Courier New"/>
                <a:sym typeface="Courier New"/>
              </a:rPr>
              <a:t>this</a:t>
            </a:r>
            <a:r>
              <a:rPr lang="es" sz="850">
                <a:solidFill>
                  <a:srgbClr val="F8F8F2"/>
                </a:solidFill>
                <a:latin typeface="Courier New"/>
                <a:ea typeface="Courier New"/>
                <a:cs typeface="Courier New"/>
                <a:sym typeface="Courier New"/>
              </a:rPr>
              <a:t>.nombre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r>
              <a:rPr lang="es" sz="850" i="1">
                <a:solidFill>
                  <a:srgbClr val="FFB86C"/>
                </a:solidFill>
                <a:latin typeface="Courier New"/>
                <a:ea typeface="Courier New"/>
                <a:cs typeface="Courier New"/>
                <a:sym typeface="Courier New"/>
              </a:rPr>
              <a:t>obj</a:t>
            </a:r>
            <a:r>
              <a:rPr lang="es" sz="850">
                <a:solidFill>
                  <a:srgbClr val="F8F8F2"/>
                </a:solidFill>
                <a:latin typeface="Courier New"/>
                <a:ea typeface="Courier New"/>
                <a:cs typeface="Courier New"/>
                <a:sym typeface="Courier New"/>
              </a:rPr>
              <a:t>.producto.</a:t>
            </a:r>
            <a:r>
              <a:rPr lang="es" sz="850">
                <a:solidFill>
                  <a:srgbClr val="50FA7B"/>
                </a:solidFill>
                <a:latin typeface="Courier New"/>
                <a:ea typeface="Courier New"/>
                <a:cs typeface="Courier New"/>
                <a:sym typeface="Courier New"/>
              </a:rPr>
              <a:t>toUpperCase</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lang="es" sz="850" i="1">
                <a:solidFill>
                  <a:srgbClr val="BD93F9"/>
                </a:solidFill>
                <a:latin typeface="Courier New"/>
                <a:ea typeface="Courier New"/>
                <a:cs typeface="Courier New"/>
                <a:sym typeface="Courier New"/>
              </a:rPr>
              <a:t>this</a:t>
            </a:r>
            <a:r>
              <a:rPr lang="es" sz="850">
                <a:solidFill>
                  <a:srgbClr val="F8F8F2"/>
                </a:solidFill>
                <a:latin typeface="Courier New"/>
                <a:ea typeface="Courier New"/>
                <a:cs typeface="Courier New"/>
                <a:sym typeface="Courier New"/>
              </a:rPr>
              <a:t>.precio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r>
              <a:rPr lang="es" sz="850">
                <a:solidFill>
                  <a:srgbClr val="8BE9FD"/>
                </a:solidFill>
                <a:latin typeface="Courier New"/>
                <a:ea typeface="Courier New"/>
                <a:cs typeface="Courier New"/>
                <a:sym typeface="Courier New"/>
              </a:rPr>
              <a:t>parseFloat</a:t>
            </a:r>
            <a:r>
              <a:rPr lang="es" sz="850">
                <a:solidFill>
                  <a:srgbClr val="F8F8F2"/>
                </a:solidFill>
                <a:latin typeface="Courier New"/>
                <a:ea typeface="Courier New"/>
                <a:cs typeface="Courier New"/>
                <a:sym typeface="Courier New"/>
              </a:rPr>
              <a:t>(</a:t>
            </a:r>
            <a:r>
              <a:rPr lang="es" sz="850" i="1">
                <a:solidFill>
                  <a:srgbClr val="FFB86C"/>
                </a:solidFill>
                <a:latin typeface="Courier New"/>
                <a:ea typeface="Courier New"/>
                <a:cs typeface="Courier New"/>
                <a:sym typeface="Courier New"/>
              </a:rPr>
              <a:t>obj</a:t>
            </a:r>
            <a:r>
              <a:rPr lang="es" sz="850">
                <a:solidFill>
                  <a:srgbClr val="F8F8F2"/>
                </a:solidFill>
                <a:latin typeface="Courier New"/>
                <a:ea typeface="Courier New"/>
                <a:cs typeface="Courier New"/>
                <a:sym typeface="Courier New"/>
              </a:rPr>
              <a:t>.precio);</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lang="es" sz="850">
                <a:solidFill>
                  <a:srgbClr val="50FA7B"/>
                </a:solidFill>
                <a:latin typeface="Courier New"/>
                <a:ea typeface="Courier New"/>
                <a:cs typeface="Courier New"/>
                <a:sym typeface="Courier New"/>
              </a:rPr>
              <a:t>sumaIva</a:t>
            </a: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lang="es" sz="850" i="1">
                <a:solidFill>
                  <a:srgbClr val="BD93F9"/>
                </a:solidFill>
                <a:latin typeface="Courier New"/>
                <a:ea typeface="Courier New"/>
                <a:cs typeface="Courier New"/>
                <a:sym typeface="Courier New"/>
              </a:rPr>
              <a:t>this</a:t>
            </a:r>
            <a:r>
              <a:rPr lang="es" sz="850">
                <a:solidFill>
                  <a:srgbClr val="F8F8F2"/>
                </a:solidFill>
                <a:latin typeface="Courier New"/>
                <a:ea typeface="Courier New"/>
                <a:cs typeface="Courier New"/>
                <a:sym typeface="Courier New"/>
              </a:rPr>
              <a:t>.precio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r>
              <a:rPr lang="es" sz="850" i="1">
                <a:solidFill>
                  <a:srgbClr val="BD93F9"/>
                </a:solidFill>
                <a:latin typeface="Courier New"/>
                <a:ea typeface="Courier New"/>
                <a:cs typeface="Courier New"/>
                <a:sym typeface="Courier New"/>
              </a:rPr>
              <a:t>this</a:t>
            </a:r>
            <a:r>
              <a:rPr lang="es" sz="850">
                <a:solidFill>
                  <a:srgbClr val="F8F8F2"/>
                </a:solidFill>
                <a:latin typeface="Courier New"/>
                <a:ea typeface="Courier New"/>
                <a:cs typeface="Courier New"/>
                <a:sym typeface="Courier New"/>
              </a:rPr>
              <a:t>.precio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1.21</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6272A4"/>
                </a:solidFill>
                <a:latin typeface="Courier New"/>
                <a:ea typeface="Courier New"/>
                <a:cs typeface="Courier New"/>
                <a:sym typeface="Courier New"/>
              </a:rPr>
              <a:t>//Obtenemos el listado de productos almacenado</a:t>
            </a:r>
            <a:endParaRPr sz="85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F79C6"/>
                </a:solidFill>
                <a:latin typeface="Courier New"/>
                <a:ea typeface="Courier New"/>
                <a:cs typeface="Courier New"/>
                <a:sym typeface="Courier New"/>
              </a:rPr>
              <a:t>const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almacenados</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JSON</a:t>
            </a:r>
            <a:r>
              <a:rPr lang="es" sz="850">
                <a:solidFill>
                  <a:srgbClr val="F8F8F2"/>
                </a:solidFill>
                <a:latin typeface="Courier New"/>
                <a:ea typeface="Courier New"/>
                <a:cs typeface="Courier New"/>
                <a:sym typeface="Courier New"/>
              </a:rPr>
              <a:t>.</a:t>
            </a:r>
            <a:r>
              <a:rPr lang="es" sz="850">
                <a:solidFill>
                  <a:srgbClr val="50FA7B"/>
                </a:solidFill>
                <a:latin typeface="Courier New"/>
                <a:ea typeface="Courier New"/>
                <a:cs typeface="Courier New"/>
                <a:sym typeface="Courier New"/>
              </a:rPr>
              <a:t>parse</a:t>
            </a:r>
            <a:r>
              <a:rPr lang="es" sz="850">
                <a:solidFill>
                  <a:srgbClr val="F8F8F2"/>
                </a:solidFill>
                <a:latin typeface="Courier New"/>
                <a:ea typeface="Courier New"/>
                <a:cs typeface="Courier New"/>
                <a:sym typeface="Courier New"/>
              </a:rPr>
              <a:t>(</a:t>
            </a:r>
            <a:r>
              <a:rPr lang="es" sz="850">
                <a:solidFill>
                  <a:srgbClr val="BD93F9"/>
                </a:solidFill>
                <a:latin typeface="Courier New"/>
                <a:ea typeface="Courier New"/>
                <a:cs typeface="Courier New"/>
                <a:sym typeface="Courier New"/>
              </a:rPr>
              <a:t>localStorage</a:t>
            </a:r>
            <a:r>
              <a:rPr lang="es" sz="850">
                <a:solidFill>
                  <a:srgbClr val="F8F8F2"/>
                </a:solidFill>
                <a:latin typeface="Courier New"/>
                <a:ea typeface="Courier New"/>
                <a:cs typeface="Courier New"/>
                <a:sym typeface="Courier New"/>
              </a:rPr>
              <a:t>.</a:t>
            </a:r>
            <a:r>
              <a:rPr lang="es" sz="850">
                <a:solidFill>
                  <a:srgbClr val="50FA7B"/>
                </a:solidFill>
                <a:latin typeface="Courier New"/>
                <a:ea typeface="Courier New"/>
                <a:cs typeface="Courier New"/>
                <a:sym typeface="Courier New"/>
              </a:rPr>
              <a:t>getItem</a:t>
            </a:r>
            <a:r>
              <a:rPr lang="es" sz="850">
                <a:solidFill>
                  <a:srgbClr val="F8F8F2"/>
                </a:solidFill>
                <a:latin typeface="Courier New"/>
                <a:ea typeface="Courier New"/>
                <a:cs typeface="Courier New"/>
                <a:sym typeface="Courier New"/>
              </a:rPr>
              <a:t>(</a:t>
            </a:r>
            <a:r>
              <a:rPr lang="es" sz="850">
                <a:solidFill>
                  <a:srgbClr val="E9F284"/>
                </a:solidFill>
                <a:latin typeface="Courier New"/>
                <a:ea typeface="Courier New"/>
                <a:cs typeface="Courier New"/>
                <a:sym typeface="Courier New"/>
              </a:rPr>
              <a:t>"</a:t>
            </a:r>
            <a:r>
              <a:rPr lang="es" sz="850">
                <a:solidFill>
                  <a:srgbClr val="F1FA8C"/>
                </a:solidFill>
                <a:latin typeface="Courier New"/>
                <a:ea typeface="Courier New"/>
                <a:cs typeface="Courier New"/>
                <a:sym typeface="Courier New"/>
              </a:rPr>
              <a:t>listaProductos</a:t>
            </a:r>
            <a:r>
              <a:rPr lang="es" sz="850">
                <a:solidFill>
                  <a:srgbClr val="E9F284"/>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F79C6"/>
                </a:solidFill>
                <a:latin typeface="Courier New"/>
                <a:ea typeface="Courier New"/>
                <a:cs typeface="Courier New"/>
                <a:sym typeface="Courier New"/>
              </a:rPr>
              <a:t>const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productos</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6272A4"/>
                </a:solidFill>
                <a:latin typeface="Courier New"/>
                <a:ea typeface="Courier New"/>
                <a:cs typeface="Courier New"/>
                <a:sym typeface="Courier New"/>
              </a:rPr>
              <a:t>//Iteramos almacenados con for...of para transformar todos sus objetos a tipo producto.</a:t>
            </a:r>
            <a:endParaRPr sz="85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F79C6"/>
                </a:solidFill>
                <a:latin typeface="Courier New"/>
                <a:ea typeface="Courier New"/>
                <a:cs typeface="Courier New"/>
                <a:sym typeface="Courier New"/>
              </a:rPr>
              <a:t>for</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const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objeto</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of</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almacenados</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productos</a:t>
            </a:r>
            <a:r>
              <a:rPr lang="es" sz="850">
                <a:solidFill>
                  <a:srgbClr val="F8F8F2"/>
                </a:solidFill>
                <a:latin typeface="Courier New"/>
                <a:ea typeface="Courier New"/>
                <a:cs typeface="Courier New"/>
                <a:sym typeface="Courier New"/>
              </a:rPr>
              <a:t>.</a:t>
            </a:r>
            <a:r>
              <a:rPr lang="es" sz="850">
                <a:solidFill>
                  <a:srgbClr val="50FA7B"/>
                </a:solidFill>
                <a:latin typeface="Courier New"/>
                <a:ea typeface="Courier New"/>
                <a:cs typeface="Courier New"/>
                <a:sym typeface="Courier New"/>
              </a:rPr>
              <a:t>push</a:t>
            </a:r>
            <a:r>
              <a:rPr lang="es" sz="850">
                <a:solidFill>
                  <a:srgbClr val="F8F8F2"/>
                </a:solidFill>
                <a:latin typeface="Courier New"/>
                <a:ea typeface="Courier New"/>
                <a:cs typeface="Courier New"/>
                <a:sym typeface="Courier New"/>
              </a:rPr>
              <a:t>(</a:t>
            </a:r>
            <a:r>
              <a:rPr lang="es" sz="850" b="1">
                <a:solidFill>
                  <a:srgbClr val="FF79C6"/>
                </a:solidFill>
                <a:latin typeface="Courier New"/>
                <a:ea typeface="Courier New"/>
                <a:cs typeface="Courier New"/>
                <a:sym typeface="Courier New"/>
              </a:rPr>
              <a:t>new</a:t>
            </a:r>
            <a:r>
              <a:rPr lang="es" sz="850">
                <a:solidFill>
                  <a:srgbClr val="F8F8F2"/>
                </a:solidFill>
                <a:latin typeface="Courier New"/>
                <a:ea typeface="Courier New"/>
                <a:cs typeface="Courier New"/>
                <a:sym typeface="Courier New"/>
              </a:rPr>
              <a:t> </a:t>
            </a:r>
            <a:r>
              <a:rPr lang="es" sz="850">
                <a:solidFill>
                  <a:srgbClr val="8BE9FD"/>
                </a:solidFill>
                <a:latin typeface="Courier New"/>
                <a:ea typeface="Courier New"/>
                <a:cs typeface="Courier New"/>
                <a:sym typeface="Courier New"/>
              </a:rPr>
              <a:t>Producto</a:t>
            </a:r>
            <a:r>
              <a:rPr lang="es" sz="850">
                <a:solidFill>
                  <a:srgbClr val="F8F8F2"/>
                </a:solidFill>
                <a:latin typeface="Courier New"/>
                <a:ea typeface="Courier New"/>
                <a:cs typeface="Courier New"/>
                <a:sym typeface="Courier New"/>
              </a:rPr>
              <a:t>(</a:t>
            </a:r>
            <a:r>
              <a:rPr lang="es" sz="850">
                <a:solidFill>
                  <a:srgbClr val="BD93F9"/>
                </a:solidFill>
                <a:latin typeface="Courier New"/>
                <a:ea typeface="Courier New"/>
                <a:cs typeface="Courier New"/>
                <a:sym typeface="Courier New"/>
              </a:rPr>
              <a:t>objeto</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6272A4"/>
                </a:solidFill>
                <a:latin typeface="Courier New"/>
                <a:ea typeface="Courier New"/>
                <a:cs typeface="Courier New"/>
                <a:sym typeface="Courier New"/>
              </a:rPr>
              <a:t>//Ahora tenemos objetos productos y podemos usar sus métodos</a:t>
            </a:r>
            <a:endParaRPr sz="85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F79C6"/>
                </a:solidFill>
                <a:latin typeface="Courier New"/>
                <a:ea typeface="Courier New"/>
                <a:cs typeface="Courier New"/>
                <a:sym typeface="Courier New"/>
              </a:rPr>
              <a:t>for</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const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producto</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of</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productos</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producto</a:t>
            </a:r>
            <a:r>
              <a:rPr lang="es" sz="850">
                <a:solidFill>
                  <a:srgbClr val="F8F8F2"/>
                </a:solidFill>
                <a:latin typeface="Courier New"/>
                <a:ea typeface="Courier New"/>
                <a:cs typeface="Courier New"/>
                <a:sym typeface="Courier New"/>
              </a:rPr>
              <a:t>.</a:t>
            </a:r>
            <a:r>
              <a:rPr lang="es" sz="850">
                <a:solidFill>
                  <a:srgbClr val="50FA7B"/>
                </a:solidFill>
                <a:latin typeface="Courier New"/>
                <a:ea typeface="Courier New"/>
                <a:cs typeface="Courier New"/>
                <a:sym typeface="Courier New"/>
              </a:rPr>
              <a:t>sumaIva</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350">
              <a:solidFill>
                <a:srgbClr val="FF79C6"/>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95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500">
                <a:solidFill>
                  <a:srgbClr val="6272A4"/>
                </a:solidFill>
                <a:latin typeface="Courier New"/>
                <a:ea typeface="Courier New"/>
                <a:cs typeface="Courier New"/>
                <a:sym typeface="Courier New"/>
              </a:rPr>
              <a:t>  </a:t>
            </a:r>
            <a:endParaRPr sz="15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95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500">
              <a:solidFill>
                <a:srgbClr val="FF79C6"/>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endParaRPr sz="1100">
              <a:solidFill>
                <a:srgbClr val="FFFFFF"/>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100">
              <a:solidFill>
                <a:srgbClr val="FFFFFF"/>
              </a:solidFill>
              <a:latin typeface="Courier New"/>
              <a:ea typeface="Courier New"/>
              <a:cs typeface="Courier New"/>
              <a:sym typeface="Courier New"/>
            </a:endParaRPr>
          </a:p>
        </p:txBody>
      </p:sp>
      <p:pic>
        <p:nvPicPr>
          <p:cNvPr id="316" name="Google Shape;316;p4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17" name="Google Shape;317;p48"/>
          <p:cNvSpPr txBox="1"/>
          <p:nvPr/>
        </p:nvSpPr>
        <p:spPr>
          <a:xfrm>
            <a:off x="475500" y="468275"/>
            <a:ext cx="81930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2800" b="1">
                <a:solidFill>
                  <a:schemeClr val="dk1"/>
                </a:solidFill>
                <a:latin typeface="DM Sans"/>
                <a:ea typeface="DM Sans"/>
                <a:cs typeface="DM Sans"/>
                <a:sym typeface="DM Sans"/>
              </a:rPr>
              <a:t>Ejemplo aplicado: almacenar array de objetos</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9"/>
          <p:cNvSpPr txBox="1"/>
          <p:nvPr/>
        </p:nvSpPr>
        <p:spPr>
          <a:xfrm>
            <a:off x="475500" y="82165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Recuperar datos</a:t>
            </a:r>
            <a:endParaRPr sz="4000" b="1">
              <a:solidFill>
                <a:schemeClr val="dk1"/>
              </a:solidFill>
              <a:latin typeface="DM Sans"/>
              <a:ea typeface="DM Sans"/>
              <a:cs typeface="DM Sans"/>
              <a:sym typeface="DM Sans"/>
            </a:endParaRPr>
          </a:p>
        </p:txBody>
      </p:sp>
      <p:sp>
        <p:nvSpPr>
          <p:cNvPr id="323" name="Google Shape;323;p49"/>
          <p:cNvSpPr txBox="1"/>
          <p:nvPr/>
        </p:nvSpPr>
        <p:spPr>
          <a:xfrm>
            <a:off x="475500" y="1991375"/>
            <a:ext cx="6105900" cy="17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Muchas veces usamos el Storage para recuperar datos relacionados a la última navegación del usuario. Por ejemplo, su última sesión de login o el último estado de su carrito de compras.</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highlight>
                  <a:srgbClr val="F1FA8C"/>
                </a:highlight>
                <a:latin typeface="DM Sans"/>
                <a:ea typeface="DM Sans"/>
                <a:cs typeface="DM Sans"/>
                <a:sym typeface="DM Sans"/>
              </a:rPr>
              <a:t>Para esto, pensamos en inicializar las variables de la app consultando el Storage en el momento de inicio.</a:t>
            </a:r>
            <a:endParaRPr sz="1350">
              <a:highlight>
                <a:srgbClr val="F1FA8C"/>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650">
              <a:latin typeface="DM Sans"/>
              <a:ea typeface="DM Sans"/>
              <a:cs typeface="DM Sans"/>
              <a:sym typeface="DM Sans"/>
            </a:endParaRPr>
          </a:p>
          <a:p>
            <a:pPr marL="0" lvl="0" indent="0" algn="l" rtl="0">
              <a:spcBef>
                <a:spcPts val="0"/>
              </a:spcBef>
              <a:spcAft>
                <a:spcPts val="0"/>
              </a:spcAft>
              <a:buNone/>
            </a:pPr>
            <a:endParaRPr sz="16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p:nvPr/>
        </p:nvSpPr>
        <p:spPr>
          <a:xfrm>
            <a:off x="475500" y="468275"/>
            <a:ext cx="8141100" cy="107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Ejemplo aplicado: </a:t>
            </a:r>
            <a:endParaRPr sz="32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s" sz="3200" b="1">
                <a:solidFill>
                  <a:schemeClr val="dk1"/>
                </a:solidFill>
                <a:latin typeface="DM Sans"/>
                <a:ea typeface="DM Sans"/>
                <a:cs typeface="DM Sans"/>
                <a:sym typeface="DM Sans"/>
              </a:rPr>
              <a:t>recuperar estados previos</a:t>
            </a:r>
            <a:endParaRPr sz="3200" b="1">
              <a:solidFill>
                <a:schemeClr val="dk1"/>
              </a:solidFill>
              <a:latin typeface="DM Sans"/>
              <a:ea typeface="DM Sans"/>
              <a:cs typeface="DM Sans"/>
              <a:sym typeface="DM Sans"/>
            </a:endParaRPr>
          </a:p>
        </p:txBody>
      </p:sp>
      <p:sp>
        <p:nvSpPr>
          <p:cNvPr id="329" name="Google Shape;329;p50"/>
          <p:cNvSpPr txBox="1"/>
          <p:nvPr/>
        </p:nvSpPr>
        <p:spPr>
          <a:xfrm>
            <a:off x="475500" y="1768900"/>
            <a:ext cx="8193000" cy="28227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250">
                <a:solidFill>
                  <a:srgbClr val="FF79C6"/>
                </a:solidFill>
                <a:latin typeface="Courier New"/>
                <a:ea typeface="Courier New"/>
                <a:cs typeface="Courier New"/>
                <a:sym typeface="Courier New"/>
              </a:rPr>
              <a:t>let </a:t>
            </a:r>
            <a:r>
              <a:rPr lang="es" sz="1250">
                <a:solidFill>
                  <a:srgbClr val="BD93F9"/>
                </a:solidFill>
                <a:latin typeface="Courier New"/>
                <a:ea typeface="Courier New"/>
                <a:cs typeface="Courier New"/>
                <a:sym typeface="Courier New"/>
              </a:rPr>
              <a:t>usuario;</a:t>
            </a:r>
            <a:endParaRPr sz="1250">
              <a:solidFill>
                <a:srgbClr val="BD93F9"/>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50">
                <a:solidFill>
                  <a:srgbClr val="FF79C6"/>
                </a:solidFill>
                <a:latin typeface="Courier New"/>
                <a:ea typeface="Courier New"/>
                <a:cs typeface="Courier New"/>
                <a:sym typeface="Courier New"/>
              </a:rPr>
              <a:t>let </a:t>
            </a:r>
            <a:r>
              <a:rPr lang="es" sz="1250">
                <a:solidFill>
                  <a:srgbClr val="BD93F9"/>
                </a:solidFill>
                <a:latin typeface="Courier New"/>
                <a:ea typeface="Courier New"/>
                <a:cs typeface="Courier New"/>
                <a:sym typeface="Courier New"/>
              </a:rPr>
              <a:t>usuarioEnLS </a:t>
            </a:r>
            <a:r>
              <a:rPr lang="es" sz="1250">
                <a:solidFill>
                  <a:srgbClr val="FF79C6"/>
                </a:solidFill>
                <a:latin typeface="Courier New"/>
                <a:ea typeface="Courier New"/>
                <a:cs typeface="Courier New"/>
                <a:sym typeface="Courier New"/>
              </a:rPr>
              <a:t>= </a:t>
            </a:r>
            <a:r>
              <a:rPr lang="es" sz="1250">
                <a:solidFill>
                  <a:srgbClr val="BD93F9"/>
                </a:solidFill>
                <a:latin typeface="Courier New"/>
                <a:ea typeface="Courier New"/>
                <a:cs typeface="Courier New"/>
                <a:sym typeface="Courier New"/>
              </a:rPr>
              <a:t>JSON</a:t>
            </a:r>
            <a:r>
              <a:rPr lang="es" sz="1250">
                <a:solidFill>
                  <a:srgbClr val="F8F8F2"/>
                </a:solidFill>
                <a:latin typeface="Courier New"/>
                <a:ea typeface="Courier New"/>
                <a:cs typeface="Courier New"/>
                <a:sym typeface="Courier New"/>
              </a:rPr>
              <a:t>.</a:t>
            </a:r>
            <a:r>
              <a:rPr lang="es" sz="1250">
                <a:solidFill>
                  <a:srgbClr val="50FA7B"/>
                </a:solidFill>
                <a:latin typeface="Courier New"/>
                <a:ea typeface="Courier New"/>
                <a:cs typeface="Courier New"/>
                <a:sym typeface="Courier New"/>
              </a:rPr>
              <a:t>stringify</a:t>
            </a:r>
            <a:r>
              <a:rPr lang="es" sz="1250">
                <a:solidFill>
                  <a:srgbClr val="F8F8F2"/>
                </a:solidFill>
                <a:latin typeface="Courier New"/>
                <a:ea typeface="Courier New"/>
                <a:cs typeface="Courier New"/>
                <a:sym typeface="Courier New"/>
              </a:rPr>
              <a:t>(</a:t>
            </a:r>
            <a:r>
              <a:rPr lang="es" sz="1250">
                <a:solidFill>
                  <a:srgbClr val="BD93F9"/>
                </a:solidFill>
                <a:latin typeface="Courier New"/>
                <a:ea typeface="Courier New"/>
                <a:cs typeface="Courier New"/>
                <a:sym typeface="Courier New"/>
              </a:rPr>
              <a:t>localStorage</a:t>
            </a:r>
            <a:r>
              <a:rPr lang="es" sz="1250">
                <a:solidFill>
                  <a:srgbClr val="F8F8F2"/>
                </a:solidFill>
                <a:latin typeface="Courier New"/>
                <a:ea typeface="Courier New"/>
                <a:cs typeface="Courier New"/>
                <a:sym typeface="Courier New"/>
              </a:rPr>
              <a:t>.</a:t>
            </a:r>
            <a:r>
              <a:rPr lang="es" sz="1250">
                <a:solidFill>
                  <a:srgbClr val="50FA7B"/>
                </a:solidFill>
                <a:latin typeface="Courier New"/>
                <a:ea typeface="Courier New"/>
                <a:cs typeface="Courier New"/>
                <a:sym typeface="Courier New"/>
              </a:rPr>
              <a:t>getItem</a:t>
            </a:r>
            <a:r>
              <a:rPr lang="es" sz="1250">
                <a:solidFill>
                  <a:srgbClr val="F8F8F2"/>
                </a:solidFill>
                <a:latin typeface="Courier New"/>
                <a:ea typeface="Courier New"/>
                <a:cs typeface="Courier New"/>
                <a:sym typeface="Courier New"/>
              </a:rPr>
              <a:t>(</a:t>
            </a:r>
            <a:r>
              <a:rPr lang="es" sz="1250" i="1">
                <a:solidFill>
                  <a:srgbClr val="FFB86C"/>
                </a:solidFill>
                <a:latin typeface="Courier New"/>
                <a:ea typeface="Courier New"/>
                <a:cs typeface="Courier New"/>
                <a:sym typeface="Courier New"/>
              </a:rPr>
              <a:t>‘usuario’</a:t>
            </a:r>
            <a:r>
              <a:rPr lang="es" sz="1250">
                <a:solidFill>
                  <a:srgbClr val="F8F8F2"/>
                </a:solidFill>
                <a:latin typeface="Courier New"/>
                <a:ea typeface="Courier New"/>
                <a:cs typeface="Courier New"/>
                <a:sym typeface="Courier New"/>
              </a:rPr>
              <a:t>))</a:t>
            </a:r>
            <a:endParaRPr sz="1250">
              <a:solidFill>
                <a:srgbClr val="BD93F9"/>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250">
              <a:solidFill>
                <a:srgbClr val="BD93F9"/>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2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50">
                <a:solidFill>
                  <a:srgbClr val="6272A4"/>
                </a:solidFill>
                <a:latin typeface="Courier New"/>
                <a:ea typeface="Courier New"/>
                <a:cs typeface="Courier New"/>
                <a:sym typeface="Courier New"/>
              </a:rPr>
              <a:t>// Si había algo almacenado, lo recupero. Si no le pido un ingreso</a:t>
            </a:r>
            <a:endParaRPr sz="125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50">
                <a:solidFill>
                  <a:srgbClr val="FF79C6"/>
                </a:solidFill>
                <a:latin typeface="Courier New"/>
                <a:ea typeface="Courier New"/>
                <a:cs typeface="Courier New"/>
                <a:sym typeface="Courier New"/>
              </a:rPr>
              <a:t>if </a:t>
            </a:r>
            <a:r>
              <a:rPr lang="es" sz="1250">
                <a:solidFill>
                  <a:srgbClr val="F8F8F2"/>
                </a:solidFill>
                <a:latin typeface="Courier New"/>
                <a:ea typeface="Courier New"/>
                <a:cs typeface="Courier New"/>
                <a:sym typeface="Courier New"/>
              </a:rPr>
              <a:t>(</a:t>
            </a:r>
            <a:r>
              <a:rPr lang="es" sz="1250">
                <a:solidFill>
                  <a:srgbClr val="BD93F9"/>
                </a:solidFill>
                <a:latin typeface="Courier New"/>
                <a:ea typeface="Courier New"/>
                <a:cs typeface="Courier New"/>
                <a:sym typeface="Courier New"/>
              </a:rPr>
              <a:t>usuarioEnLS</a:t>
            </a:r>
            <a:r>
              <a:rPr lang="es"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50">
                <a:solidFill>
                  <a:srgbClr val="F8F8F2"/>
                </a:solidFill>
                <a:latin typeface="Courier New"/>
                <a:ea typeface="Courier New"/>
                <a:cs typeface="Courier New"/>
                <a:sym typeface="Courier New"/>
              </a:rPr>
              <a:t>    </a:t>
            </a:r>
            <a:r>
              <a:rPr lang="es" sz="1250">
                <a:solidFill>
                  <a:srgbClr val="BD93F9"/>
                </a:solidFill>
                <a:latin typeface="Courier New"/>
                <a:ea typeface="Courier New"/>
                <a:cs typeface="Courier New"/>
                <a:sym typeface="Courier New"/>
              </a:rPr>
              <a:t>usuario </a:t>
            </a:r>
            <a:r>
              <a:rPr lang="es" sz="1250">
                <a:solidFill>
                  <a:srgbClr val="FF79C6"/>
                </a:solidFill>
                <a:latin typeface="Courier New"/>
                <a:ea typeface="Courier New"/>
                <a:cs typeface="Courier New"/>
                <a:sym typeface="Courier New"/>
              </a:rPr>
              <a:t>= </a:t>
            </a:r>
            <a:r>
              <a:rPr lang="es" sz="1250">
                <a:solidFill>
                  <a:srgbClr val="BD93F9"/>
                </a:solidFill>
                <a:latin typeface="Courier New"/>
                <a:ea typeface="Courier New"/>
                <a:cs typeface="Courier New"/>
                <a:sym typeface="Courier New"/>
              </a:rPr>
              <a:t>usuarioEnLS</a:t>
            </a:r>
            <a:endParaRPr sz="12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50">
                <a:solidFill>
                  <a:srgbClr val="F8F8F2"/>
                </a:solidFill>
                <a:latin typeface="Courier New"/>
                <a:ea typeface="Courier New"/>
                <a:cs typeface="Courier New"/>
                <a:sym typeface="Courier New"/>
              </a:rPr>
              <a:t>}</a:t>
            </a:r>
            <a:r>
              <a:rPr lang="es" sz="1250">
                <a:solidFill>
                  <a:srgbClr val="FF79C6"/>
                </a:solidFill>
                <a:latin typeface="Courier New"/>
                <a:ea typeface="Courier New"/>
                <a:cs typeface="Courier New"/>
                <a:sym typeface="Courier New"/>
              </a:rPr>
              <a:t> else </a:t>
            </a:r>
            <a:r>
              <a:rPr lang="es" sz="1250">
                <a:solidFill>
                  <a:srgbClr val="FFFFFF"/>
                </a:solidFill>
                <a:latin typeface="Courier New"/>
                <a:ea typeface="Courier New"/>
                <a:cs typeface="Courier New"/>
                <a:sym typeface="Courier New"/>
              </a:rPr>
              <a:t>{</a:t>
            </a:r>
            <a:endParaRPr sz="1250">
              <a:solidFill>
                <a:srgbClr val="FFFFFF"/>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50">
                <a:solidFill>
                  <a:srgbClr val="FFFFFF"/>
                </a:solidFill>
                <a:latin typeface="Courier New"/>
                <a:ea typeface="Courier New"/>
                <a:cs typeface="Courier New"/>
                <a:sym typeface="Courier New"/>
              </a:rPr>
              <a:t>    </a:t>
            </a:r>
            <a:r>
              <a:rPr lang="es" sz="1250">
                <a:solidFill>
                  <a:srgbClr val="BD93F9"/>
                </a:solidFill>
                <a:latin typeface="Courier New"/>
                <a:ea typeface="Courier New"/>
                <a:cs typeface="Courier New"/>
                <a:sym typeface="Courier New"/>
              </a:rPr>
              <a:t>usuario </a:t>
            </a:r>
            <a:r>
              <a:rPr lang="es" sz="1250">
                <a:solidFill>
                  <a:srgbClr val="FF79C6"/>
                </a:solidFill>
                <a:latin typeface="Courier New"/>
                <a:ea typeface="Courier New"/>
                <a:cs typeface="Courier New"/>
                <a:sym typeface="Courier New"/>
              </a:rPr>
              <a:t>= </a:t>
            </a:r>
            <a:r>
              <a:rPr lang="es" sz="1250">
                <a:solidFill>
                  <a:srgbClr val="50FA7B"/>
                </a:solidFill>
                <a:latin typeface="Courier New"/>
                <a:ea typeface="Courier New"/>
                <a:cs typeface="Courier New"/>
                <a:sym typeface="Courier New"/>
              </a:rPr>
              <a:t>prompt(</a:t>
            </a:r>
            <a:r>
              <a:rPr lang="es" sz="1250" i="1">
                <a:solidFill>
                  <a:srgbClr val="FFB86C"/>
                </a:solidFill>
                <a:latin typeface="Courier New"/>
                <a:ea typeface="Courier New"/>
                <a:cs typeface="Courier New"/>
                <a:sym typeface="Courier New"/>
              </a:rPr>
              <a:t>‘Ingrese su nombre de usuario’</a:t>
            </a:r>
            <a:r>
              <a:rPr lang="es" sz="1250">
                <a:solidFill>
                  <a:srgbClr val="50FA7B"/>
                </a:solidFill>
                <a:latin typeface="Courier New"/>
                <a:ea typeface="Courier New"/>
                <a:cs typeface="Courier New"/>
                <a:sym typeface="Courier New"/>
              </a:rPr>
              <a:t>)</a:t>
            </a:r>
            <a:endParaRPr sz="1250">
              <a:solidFill>
                <a:srgbClr val="FFFFFF"/>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250">
                <a:solidFill>
                  <a:srgbClr val="FFFFFF"/>
                </a:solidFill>
                <a:latin typeface="Courier New"/>
                <a:ea typeface="Courier New"/>
                <a:cs typeface="Courier New"/>
                <a:sym typeface="Courier New"/>
              </a:rPr>
              <a:t>}</a:t>
            </a:r>
            <a:endParaRPr sz="1250">
              <a:solidFill>
                <a:srgbClr val="FFFFFF"/>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4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600">
              <a:solidFill>
                <a:srgbClr val="FF79C6"/>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endParaRPr sz="1200">
              <a:solidFill>
                <a:srgbClr val="FFFFFF"/>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200">
              <a:solidFill>
                <a:srgbClr val="FFFFFF"/>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p:nvPr/>
        </p:nvSpPr>
        <p:spPr>
          <a:xfrm>
            <a:off x="475500" y="468275"/>
            <a:ext cx="8141100" cy="1126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400" b="1">
                <a:solidFill>
                  <a:schemeClr val="dk1"/>
                </a:solidFill>
                <a:latin typeface="DM Sans"/>
                <a:ea typeface="DM Sans"/>
                <a:cs typeface="DM Sans"/>
                <a:sym typeface="DM Sans"/>
              </a:rPr>
              <a:t>Ejemplo aplicado: almacenar array de objetos</a:t>
            </a:r>
            <a:endParaRPr sz="3400" b="1">
              <a:solidFill>
                <a:schemeClr val="dk1"/>
              </a:solidFill>
              <a:latin typeface="DM Sans"/>
              <a:ea typeface="DM Sans"/>
              <a:cs typeface="DM Sans"/>
              <a:sym typeface="DM Sans"/>
            </a:endParaRPr>
          </a:p>
        </p:txBody>
      </p:sp>
      <p:sp>
        <p:nvSpPr>
          <p:cNvPr id="335" name="Google Shape;335;p51"/>
          <p:cNvSpPr txBox="1"/>
          <p:nvPr/>
        </p:nvSpPr>
        <p:spPr>
          <a:xfrm>
            <a:off x="475500" y="1950950"/>
            <a:ext cx="8193000" cy="2640600"/>
          </a:xfrm>
          <a:prstGeom prst="rect">
            <a:avLst/>
          </a:prstGeom>
          <a:solidFill>
            <a:srgbClr val="000000"/>
          </a:solidFill>
          <a:ln>
            <a:noFill/>
          </a:ln>
        </p:spPr>
        <p:txBody>
          <a:bodyPr spcFirstLastPara="1" wrap="square" lIns="180000" tIns="180000" rIns="180000" bIns="180000" anchor="t" anchorCtr="0">
            <a:noAutofit/>
          </a:bodyPr>
          <a:lstStyle/>
          <a:p>
            <a:pPr marL="0" lvl="0" indent="0" algn="l" rtl="0">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let </a:t>
            </a:r>
            <a:r>
              <a:rPr lang="es" sz="1050">
                <a:solidFill>
                  <a:srgbClr val="BD93F9"/>
                </a:solidFill>
                <a:latin typeface="Courier New"/>
                <a:ea typeface="Courier New"/>
                <a:cs typeface="Courier New"/>
                <a:sym typeface="Courier New"/>
              </a:rPr>
              <a:t>carrito </a:t>
            </a:r>
            <a:r>
              <a:rPr lang="es" sz="1050">
                <a:solidFill>
                  <a:srgbClr val="FF79C6"/>
                </a:solidFill>
                <a:latin typeface="Courier New"/>
                <a:ea typeface="Courier New"/>
                <a:cs typeface="Courier New"/>
                <a:sym typeface="Courier New"/>
              </a:rPr>
              <a:t>= </a:t>
            </a:r>
            <a:r>
              <a:rPr lang="es" sz="1050">
                <a:solidFill>
                  <a:srgbClr val="FFFFFF"/>
                </a:solidFill>
                <a:latin typeface="Courier New"/>
                <a:ea typeface="Courier New"/>
                <a:cs typeface="Courier New"/>
                <a:sym typeface="Courier New"/>
              </a:rPr>
              <a:t>[]</a:t>
            </a:r>
            <a:endParaRPr sz="1050">
              <a:solidFill>
                <a:srgbClr val="FFFFFF"/>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let </a:t>
            </a:r>
            <a:r>
              <a:rPr lang="es" sz="1050">
                <a:solidFill>
                  <a:srgbClr val="BD93F9"/>
                </a:solidFill>
                <a:latin typeface="Courier New"/>
                <a:ea typeface="Courier New"/>
                <a:cs typeface="Courier New"/>
                <a:sym typeface="Courier New"/>
              </a:rPr>
              <a:t>carritoEnLS </a:t>
            </a:r>
            <a:r>
              <a:rPr lang="es" sz="1050">
                <a:solidFill>
                  <a:srgbClr val="FF79C6"/>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JSON</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stringify</a:t>
            </a:r>
            <a:r>
              <a:rPr lang="es" sz="1050">
                <a:solidFill>
                  <a:srgbClr val="F8F8F2"/>
                </a:solidFill>
                <a:latin typeface="Courier New"/>
                <a:ea typeface="Courier New"/>
                <a:cs typeface="Courier New"/>
                <a:sym typeface="Courier New"/>
              </a:rPr>
              <a:t>(</a:t>
            </a:r>
            <a:r>
              <a:rPr lang="es" sz="1050">
                <a:solidFill>
                  <a:srgbClr val="BD93F9"/>
                </a:solidFill>
                <a:latin typeface="Courier New"/>
                <a:ea typeface="Courier New"/>
                <a:cs typeface="Courier New"/>
                <a:sym typeface="Courier New"/>
              </a:rPr>
              <a:t>localStorage</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getItem</a:t>
            </a:r>
            <a:r>
              <a:rPr lang="es" sz="1050">
                <a:solidFill>
                  <a:srgbClr val="F8F8F2"/>
                </a:solidFill>
                <a:latin typeface="Courier New"/>
                <a:ea typeface="Courier New"/>
                <a:cs typeface="Courier New"/>
                <a:sym typeface="Courier New"/>
              </a:rPr>
              <a:t>(</a:t>
            </a:r>
            <a:r>
              <a:rPr lang="es" sz="1050" i="1">
                <a:solidFill>
                  <a:srgbClr val="FFB86C"/>
                </a:solidFill>
                <a:latin typeface="Courier New"/>
                <a:ea typeface="Courier New"/>
                <a:cs typeface="Courier New"/>
                <a:sym typeface="Courier New"/>
              </a:rPr>
              <a:t>‘carrito’</a:t>
            </a:r>
            <a:r>
              <a:rPr lang="es" sz="1050">
                <a:solidFill>
                  <a:srgbClr val="F8F8F2"/>
                </a:solidFill>
                <a:latin typeface="Courier New"/>
                <a:ea typeface="Courier New"/>
                <a:cs typeface="Courier New"/>
                <a:sym typeface="Courier New"/>
              </a:rPr>
              <a:t>))</a:t>
            </a:r>
            <a:endParaRPr sz="1050">
              <a:solidFill>
                <a:srgbClr val="BD93F9"/>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a:solidFill>
                <a:srgbClr val="BD93F9"/>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6272A4"/>
                </a:solidFill>
                <a:latin typeface="Courier New"/>
                <a:ea typeface="Courier New"/>
                <a:cs typeface="Courier New"/>
                <a:sym typeface="Courier New"/>
              </a:rPr>
              <a:t>// Inicializo mi app con </a:t>
            </a:r>
            <a:r>
              <a:rPr lang="es" sz="1050" i="1">
                <a:solidFill>
                  <a:srgbClr val="6272A4"/>
                </a:solidFill>
                <a:latin typeface="Courier New"/>
                <a:ea typeface="Courier New"/>
                <a:cs typeface="Courier New"/>
                <a:sym typeface="Courier New"/>
              </a:rPr>
              <a:t>carrito</a:t>
            </a:r>
            <a:r>
              <a:rPr lang="es" sz="1050">
                <a:solidFill>
                  <a:srgbClr val="6272A4"/>
                </a:solidFill>
                <a:latin typeface="Courier New"/>
                <a:ea typeface="Courier New"/>
                <a:cs typeface="Courier New"/>
                <a:sym typeface="Courier New"/>
              </a:rPr>
              <a:t> como array vacío o con el registro que haya quedado en LS</a:t>
            </a:r>
            <a:endParaRPr sz="105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if </a:t>
            </a:r>
            <a:r>
              <a:rPr lang="es" sz="1050">
                <a:solidFill>
                  <a:srgbClr val="F8F8F2"/>
                </a:solidFill>
                <a:latin typeface="Courier New"/>
                <a:ea typeface="Courier New"/>
                <a:cs typeface="Courier New"/>
                <a:sym typeface="Courier New"/>
              </a:rPr>
              <a:t>(</a:t>
            </a:r>
            <a:r>
              <a:rPr lang="es" sz="1050">
                <a:solidFill>
                  <a:srgbClr val="BD93F9"/>
                </a:solidFill>
                <a:latin typeface="Courier New"/>
                <a:ea typeface="Courier New"/>
                <a:cs typeface="Courier New"/>
                <a:sym typeface="Courier New"/>
              </a:rPr>
              <a:t>carritoEnLS </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carrito </a:t>
            </a:r>
            <a:r>
              <a:rPr lang="es" sz="1050">
                <a:solidFill>
                  <a:srgbClr val="FF79C6"/>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carritoEnLS </a:t>
            </a:r>
            <a:endParaRPr sz="10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a:t>
            </a:r>
            <a:endParaRPr sz="1050">
              <a:solidFill>
                <a:srgbClr val="FF79C6"/>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a:solidFill>
                <a:srgbClr val="FF79C6"/>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a:solidFill>
                  <a:srgbClr val="6272A4"/>
                </a:solidFill>
                <a:latin typeface="Courier New"/>
                <a:ea typeface="Courier New"/>
                <a:cs typeface="Courier New"/>
                <a:sym typeface="Courier New"/>
              </a:rPr>
              <a:t>// Función que renderizaría el carrito</a:t>
            </a:r>
            <a:endParaRPr sz="1050">
              <a:solidFill>
                <a:srgbClr val="FF79C6"/>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050" i="1">
                <a:solidFill>
                  <a:srgbClr val="EEFF41"/>
                </a:solidFill>
                <a:latin typeface="Courier New"/>
                <a:ea typeface="Courier New"/>
                <a:cs typeface="Courier New"/>
                <a:sym typeface="Courier New"/>
              </a:rPr>
              <a:t>renderCarrito( </a:t>
            </a:r>
            <a:r>
              <a:rPr lang="es" sz="1050">
                <a:solidFill>
                  <a:srgbClr val="BD93F9"/>
                </a:solidFill>
                <a:latin typeface="Courier New"/>
                <a:ea typeface="Courier New"/>
                <a:cs typeface="Courier New"/>
                <a:sym typeface="Courier New"/>
              </a:rPr>
              <a:t>carrito </a:t>
            </a:r>
            <a:r>
              <a:rPr lang="es" sz="1050" i="1">
                <a:solidFill>
                  <a:srgbClr val="EEFF41"/>
                </a:solidFill>
                <a:latin typeface="Courier New"/>
                <a:ea typeface="Courier New"/>
                <a:cs typeface="Courier New"/>
                <a:sym typeface="Courier New"/>
              </a:rPr>
              <a:t>) </a:t>
            </a:r>
            <a:endParaRPr sz="1050" i="1">
              <a:solidFill>
                <a:srgbClr val="EEFF41"/>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450">
              <a:solidFill>
                <a:srgbClr val="F8F8F2"/>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r>
              <a:rPr lang="es"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050">
              <a:solidFill>
                <a:srgbClr val="F8F8F2"/>
              </a:solidFill>
              <a:highlight>
                <a:srgbClr val="282A36"/>
              </a:highlight>
              <a:latin typeface="Courier New"/>
              <a:ea typeface="Courier New"/>
              <a:cs typeface="Courier New"/>
              <a:sym typeface="Courier New"/>
            </a:endParaRPr>
          </a:p>
          <a:p>
            <a:pPr marL="0" lvl="0" indent="0" algn="l" rtl="0">
              <a:lnSpc>
                <a:spcPct val="135714"/>
              </a:lnSpc>
              <a:spcBef>
                <a:spcPts val="0"/>
              </a:spcBef>
              <a:spcAft>
                <a:spcPts val="0"/>
              </a:spcAft>
              <a:buClr>
                <a:srgbClr val="000000"/>
              </a:buClr>
              <a:buSzPts val="1100"/>
              <a:buFont typeface="Arial"/>
              <a:buNone/>
            </a:pPr>
            <a:endParaRPr sz="1600">
              <a:solidFill>
                <a:srgbClr val="FF79C6"/>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endParaRPr sz="1200">
              <a:solidFill>
                <a:srgbClr val="FFFFFF"/>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200">
              <a:solidFill>
                <a:srgbClr val="FFFFFF"/>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2"/>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341" name="Google Shape;341;p52"/>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¡Vamos a practicar lo visto!</a:t>
            </a:r>
            <a:r>
              <a:rPr lang="es" sz="2500" b="1">
                <a:solidFill>
                  <a:srgbClr val="B7B7B7"/>
                </a:solidFill>
                <a:latin typeface="Helvetica Neue"/>
                <a:ea typeface="Helvetica Neue"/>
                <a:cs typeface="Helvetica Neue"/>
                <a:sym typeface="Helvetica Neue"/>
              </a:rPr>
              <a:t> </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342" name="Google Shape;342;p52"/>
          <p:cNvGrpSpPr/>
          <p:nvPr/>
        </p:nvGrpSpPr>
        <p:grpSpPr>
          <a:xfrm>
            <a:off x="473351" y="619523"/>
            <a:ext cx="738900" cy="738900"/>
            <a:chOff x="473351" y="619523"/>
            <a:chExt cx="738900" cy="738900"/>
          </a:xfrm>
        </p:grpSpPr>
        <p:sp>
          <p:nvSpPr>
            <p:cNvPr id="343" name="Google Shape;343;p5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5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45" name="Google Shape;345;p52"/>
          <p:cNvSpPr txBox="1"/>
          <p:nvPr/>
        </p:nvSpPr>
        <p:spPr>
          <a:xfrm>
            <a:off x="473350" y="3980550"/>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3"/>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JSON: otros puntos a tener en cuenta</a:t>
            </a:r>
            <a:endParaRPr sz="4000" b="1">
              <a:solidFill>
                <a:schemeClr val="dk1"/>
              </a:solidFill>
              <a:latin typeface="DM Sans"/>
              <a:ea typeface="DM Sans"/>
              <a:cs typeface="DM Sans"/>
              <a:sym typeface="DM Sans"/>
            </a:endParaRPr>
          </a:p>
        </p:txBody>
      </p:sp>
      <p:cxnSp>
        <p:nvCxnSpPr>
          <p:cNvPr id="351" name="Google Shape;351;p53"/>
          <p:cNvCxnSpPr/>
          <p:nvPr/>
        </p:nvCxnSpPr>
        <p:spPr>
          <a:xfrm rot="10800000" flipH="1">
            <a:off x="1677400" y="2400483"/>
            <a:ext cx="1200" cy="249900"/>
          </a:xfrm>
          <a:prstGeom prst="straightConnector1">
            <a:avLst/>
          </a:prstGeom>
          <a:noFill/>
          <a:ln w="9525" cap="flat" cmpd="sng">
            <a:solidFill>
              <a:srgbClr val="595959"/>
            </a:solidFill>
            <a:prstDash val="solid"/>
            <a:round/>
            <a:headEnd type="none" w="med" len="med"/>
            <a:tailEnd type="none" w="med" len="med"/>
          </a:ln>
        </p:spPr>
      </p:cxnSp>
      <p:cxnSp>
        <p:nvCxnSpPr>
          <p:cNvPr id="352" name="Google Shape;352;p53"/>
          <p:cNvCxnSpPr/>
          <p:nvPr/>
        </p:nvCxnSpPr>
        <p:spPr>
          <a:xfrm rot="10800000" flipH="1">
            <a:off x="3612953" y="2400483"/>
            <a:ext cx="1200" cy="249900"/>
          </a:xfrm>
          <a:prstGeom prst="straightConnector1">
            <a:avLst/>
          </a:prstGeom>
          <a:noFill/>
          <a:ln w="9525" cap="flat" cmpd="sng">
            <a:solidFill>
              <a:srgbClr val="595959"/>
            </a:solidFill>
            <a:prstDash val="solid"/>
            <a:round/>
            <a:headEnd type="none" w="med" len="med"/>
            <a:tailEnd type="none" w="med" len="med"/>
          </a:ln>
        </p:spPr>
      </p:cxnSp>
      <p:cxnSp>
        <p:nvCxnSpPr>
          <p:cNvPr id="353" name="Google Shape;353;p53"/>
          <p:cNvCxnSpPr/>
          <p:nvPr/>
        </p:nvCxnSpPr>
        <p:spPr>
          <a:xfrm rot="10800000" flipH="1">
            <a:off x="7424708" y="2400483"/>
            <a:ext cx="1200" cy="249900"/>
          </a:xfrm>
          <a:prstGeom prst="straightConnector1">
            <a:avLst/>
          </a:prstGeom>
          <a:noFill/>
          <a:ln w="9525" cap="flat" cmpd="sng">
            <a:solidFill>
              <a:srgbClr val="595959"/>
            </a:solidFill>
            <a:prstDash val="solid"/>
            <a:round/>
            <a:headEnd type="none" w="med" len="med"/>
            <a:tailEnd type="none" w="med" len="med"/>
          </a:ln>
        </p:spPr>
      </p:cxnSp>
      <p:sp>
        <p:nvSpPr>
          <p:cNvPr id="354" name="Google Shape;354;p53"/>
          <p:cNvSpPr/>
          <p:nvPr/>
        </p:nvSpPr>
        <p:spPr>
          <a:xfrm>
            <a:off x="834037" y="2684761"/>
            <a:ext cx="1688400" cy="1906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s" sz="1100">
                <a:solidFill>
                  <a:srgbClr val="000000"/>
                </a:solidFill>
                <a:latin typeface="DM Sans"/>
                <a:ea typeface="DM Sans"/>
                <a:cs typeface="DM Sans"/>
                <a:sym typeface="DM Sans"/>
              </a:rPr>
              <a:t>Las datos en formato JSON se pueden almacenar en archivos externos </a:t>
            </a:r>
            <a:r>
              <a:rPr lang="es" sz="1100" b="1">
                <a:solidFill>
                  <a:srgbClr val="000000"/>
                </a:solidFill>
                <a:latin typeface="DM Sans"/>
                <a:ea typeface="DM Sans"/>
                <a:cs typeface="DM Sans"/>
                <a:sym typeface="DM Sans"/>
              </a:rPr>
              <a:t>.json</a:t>
            </a:r>
            <a:r>
              <a:rPr lang="es" sz="1100">
                <a:solidFill>
                  <a:srgbClr val="000000"/>
                </a:solidFill>
                <a:latin typeface="DM Sans"/>
                <a:ea typeface="DM Sans"/>
                <a:cs typeface="DM Sans"/>
                <a:sym typeface="DM Sans"/>
              </a:rPr>
              <a:t>. Exemplo: datos.json</a:t>
            </a:r>
            <a:endParaRPr sz="1100">
              <a:solidFill>
                <a:srgbClr val="000000"/>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100"/>
              <a:buFont typeface="Arial"/>
              <a:buNone/>
            </a:pPr>
            <a:endParaRPr sz="1100" b="1">
              <a:solidFill>
                <a:srgbClr val="222222"/>
              </a:solidFill>
              <a:latin typeface="Helvetica Neue"/>
              <a:ea typeface="Helvetica Neue"/>
              <a:cs typeface="Helvetica Neue"/>
              <a:sym typeface="Helvetica Neue"/>
            </a:endParaRPr>
          </a:p>
        </p:txBody>
      </p:sp>
      <p:sp>
        <p:nvSpPr>
          <p:cNvPr id="355" name="Google Shape;355;p53"/>
          <p:cNvSpPr/>
          <p:nvPr/>
        </p:nvSpPr>
        <p:spPr>
          <a:xfrm>
            <a:off x="2753498" y="2684759"/>
            <a:ext cx="1688400" cy="1906800"/>
          </a:xfrm>
          <a:prstGeom prst="rect">
            <a:avLst/>
          </a:prstGeom>
          <a:solidFill>
            <a:schemeClr val="lt1"/>
          </a:solidFill>
          <a:ln w="9525" cap="flat" cmpd="sng">
            <a:solidFill>
              <a:srgbClr val="2728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s" sz="1100">
                <a:solidFill>
                  <a:srgbClr val="000000"/>
                </a:solidFill>
                <a:latin typeface="DM Sans"/>
                <a:ea typeface="DM Sans"/>
                <a:cs typeface="DM Sans"/>
                <a:sym typeface="DM Sans"/>
              </a:rPr>
              <a:t>JSON es sólo un formato de datos -  contiene sólo </a:t>
            </a:r>
            <a:r>
              <a:rPr lang="es" sz="1100" b="1">
                <a:solidFill>
                  <a:srgbClr val="000000"/>
                </a:solidFill>
                <a:latin typeface="DM Sans"/>
                <a:ea typeface="DM Sans"/>
                <a:cs typeface="DM Sans"/>
                <a:sym typeface="DM Sans"/>
              </a:rPr>
              <a:t>propiedades</a:t>
            </a:r>
            <a:r>
              <a:rPr lang="es" sz="1100">
                <a:solidFill>
                  <a:srgbClr val="000000"/>
                </a:solidFill>
                <a:latin typeface="DM Sans"/>
                <a:ea typeface="DM Sans"/>
                <a:cs typeface="DM Sans"/>
                <a:sym typeface="DM Sans"/>
              </a:rPr>
              <a:t>, no métodos.</a:t>
            </a:r>
            <a:endParaRPr sz="1100">
              <a:solidFill>
                <a:srgbClr val="000000"/>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100"/>
              <a:buFont typeface="Arial"/>
              <a:buNone/>
            </a:pPr>
            <a:endParaRPr sz="1100" b="1">
              <a:solidFill>
                <a:srgbClr val="222222"/>
              </a:solidFill>
              <a:latin typeface="Helvetica Neue"/>
              <a:ea typeface="Helvetica Neue"/>
              <a:cs typeface="Helvetica Neue"/>
              <a:sym typeface="Helvetica Neue"/>
            </a:endParaRPr>
          </a:p>
        </p:txBody>
      </p:sp>
      <p:sp>
        <p:nvSpPr>
          <p:cNvPr id="356" name="Google Shape;356;p53"/>
          <p:cNvSpPr/>
          <p:nvPr/>
        </p:nvSpPr>
        <p:spPr>
          <a:xfrm>
            <a:off x="4672967" y="2684745"/>
            <a:ext cx="1688400" cy="1906800"/>
          </a:xfrm>
          <a:prstGeom prst="rect">
            <a:avLst/>
          </a:prstGeom>
          <a:solidFill>
            <a:schemeClr val="lt1"/>
          </a:solidFill>
          <a:ln w="9525" cap="flat" cmpd="sng">
            <a:solidFill>
              <a:srgbClr val="2728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endParaRPr sz="1050">
              <a:latin typeface="DM Sans"/>
              <a:ea typeface="DM Sans"/>
              <a:cs typeface="DM Sans"/>
              <a:sym typeface="DM Sans"/>
            </a:endParaRPr>
          </a:p>
          <a:p>
            <a:pPr marL="0" lvl="0" indent="0" algn="l" rtl="0">
              <a:lnSpc>
                <a:spcPct val="115000"/>
              </a:lnSpc>
              <a:spcBef>
                <a:spcPts val="0"/>
              </a:spcBef>
              <a:spcAft>
                <a:spcPts val="0"/>
              </a:spcAft>
              <a:buClr>
                <a:srgbClr val="000000"/>
              </a:buClr>
              <a:buSzPts val="1100"/>
              <a:buFont typeface="Arial"/>
              <a:buNone/>
            </a:pPr>
            <a:r>
              <a:rPr lang="es" sz="1050">
                <a:solidFill>
                  <a:srgbClr val="000000"/>
                </a:solidFill>
                <a:latin typeface="DM Sans"/>
                <a:ea typeface="DM Sans"/>
                <a:cs typeface="DM Sans"/>
                <a:sym typeface="DM Sans"/>
              </a:rPr>
              <a:t>Una coma o dos puntos mal ubicados pueden producir que un archivo JSON no funcione. Se debe ser cuidadoso para validar cualquier dato que se quiera utilizar. </a:t>
            </a:r>
            <a:r>
              <a:rPr lang="es" sz="1050"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https://jsonformatter.curiousconcept.com/</a:t>
            </a:r>
            <a:endParaRPr sz="1050">
              <a:solidFill>
                <a:schemeClr val="accent5"/>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100"/>
              <a:buFont typeface="Arial"/>
              <a:buNone/>
            </a:pPr>
            <a:endParaRPr sz="1100" b="1">
              <a:solidFill>
                <a:srgbClr val="222222"/>
              </a:solidFill>
              <a:latin typeface="Helvetica Neue"/>
              <a:ea typeface="Helvetica Neue"/>
              <a:cs typeface="Helvetica Neue"/>
              <a:sym typeface="Helvetica Neue"/>
            </a:endParaRPr>
          </a:p>
        </p:txBody>
      </p:sp>
      <p:sp>
        <p:nvSpPr>
          <p:cNvPr id="357" name="Google Shape;357;p53"/>
          <p:cNvSpPr/>
          <p:nvPr/>
        </p:nvSpPr>
        <p:spPr>
          <a:xfrm>
            <a:off x="6565351" y="2684805"/>
            <a:ext cx="1688400" cy="1906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endParaRPr sz="1100">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Clr>
                <a:srgbClr val="000000"/>
              </a:buClr>
              <a:buSzPts val="1100"/>
              <a:buFont typeface="Arial"/>
              <a:buNone/>
            </a:pPr>
            <a:r>
              <a:rPr lang="es" sz="1100">
                <a:solidFill>
                  <a:srgbClr val="000000"/>
                </a:solidFill>
                <a:latin typeface="Helvetica Neue Light"/>
                <a:ea typeface="Helvetica Neue Light"/>
                <a:cs typeface="Helvetica Neue Light"/>
                <a:sym typeface="Helvetica Neue Light"/>
              </a:rPr>
              <a:t>A diferencia del código JavaScript en que las propiedades del objeto pueden no estar entre comillas, en JSON sólo las cadenas entre comillas pueden ser utilizadas como propiedades.</a:t>
            </a:r>
            <a:endParaRPr sz="1100">
              <a:solidFill>
                <a:srgbClr val="000000"/>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rgbClr val="000000"/>
              </a:buClr>
              <a:buSzPts val="1100"/>
              <a:buFont typeface="Arial"/>
              <a:buNone/>
            </a:pPr>
            <a:endParaRPr sz="1100" b="1">
              <a:latin typeface="Helvetica Neue"/>
              <a:ea typeface="Helvetica Neue"/>
              <a:cs typeface="Helvetica Neue"/>
              <a:sym typeface="Helvetica Neue"/>
            </a:endParaRPr>
          </a:p>
        </p:txBody>
      </p:sp>
      <p:cxnSp>
        <p:nvCxnSpPr>
          <p:cNvPr id="358" name="Google Shape;358;p53"/>
          <p:cNvCxnSpPr/>
          <p:nvPr/>
        </p:nvCxnSpPr>
        <p:spPr>
          <a:xfrm rot="10800000" flipH="1">
            <a:off x="5548481" y="2400483"/>
            <a:ext cx="1200" cy="249900"/>
          </a:xfrm>
          <a:prstGeom prst="straightConnector1">
            <a:avLst/>
          </a:prstGeom>
          <a:noFill/>
          <a:ln w="9525" cap="flat" cmpd="sng">
            <a:solidFill>
              <a:srgbClr val="595959"/>
            </a:solidFill>
            <a:prstDash val="solid"/>
            <a:round/>
            <a:headEnd type="none" w="med" len="med"/>
            <a:tailEnd type="none" w="med" len="med"/>
          </a:ln>
        </p:spPr>
      </p:cxnSp>
      <p:cxnSp>
        <p:nvCxnSpPr>
          <p:cNvPr id="359" name="Google Shape;359;p53"/>
          <p:cNvCxnSpPr/>
          <p:nvPr/>
        </p:nvCxnSpPr>
        <p:spPr>
          <a:xfrm>
            <a:off x="1678535" y="2397774"/>
            <a:ext cx="5731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8"/>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70" name="Google Shape;70;p18"/>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71" name="Google Shape;71;p18"/>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Definir Storage</a:t>
            </a:r>
            <a:endParaRPr sz="1350">
              <a:solidFill>
                <a:schemeClr val="lt1"/>
              </a:solidFill>
              <a:latin typeface="DM Sans"/>
              <a:ea typeface="DM Sans"/>
              <a:cs typeface="DM Sans"/>
              <a:sym typeface="DM Sans"/>
            </a:endParaRPr>
          </a:p>
        </p:txBody>
      </p:sp>
      <p:pic>
        <p:nvPicPr>
          <p:cNvPr id="72" name="Google Shape;72;p18"/>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73" name="Google Shape;73;p18"/>
          <p:cNvSpPr txBox="1"/>
          <p:nvPr/>
        </p:nvSpPr>
        <p:spPr>
          <a:xfrm>
            <a:off x="2690561" y="2054738"/>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Identificar y diferenciar localStorage y sessionStorage.</a:t>
            </a:r>
            <a:endParaRPr sz="1350">
              <a:solidFill>
                <a:schemeClr val="lt1"/>
              </a:solidFill>
              <a:latin typeface="DM Sans"/>
              <a:ea typeface="DM Sans"/>
              <a:cs typeface="DM Sans"/>
              <a:sym typeface="DM Sans"/>
            </a:endParaRPr>
          </a:p>
        </p:txBody>
      </p:sp>
      <p:pic>
        <p:nvPicPr>
          <p:cNvPr id="74" name="Google Shape;74;p18"/>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75" name="Google Shape;75;p18"/>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Definir JSON </a:t>
            </a:r>
            <a:r>
              <a:rPr lang="es" sz="1350">
                <a:solidFill>
                  <a:schemeClr val="lt1"/>
                </a:solidFill>
                <a:latin typeface="DM Sans"/>
                <a:ea typeface="DM Sans"/>
                <a:cs typeface="DM Sans"/>
                <a:sym typeface="DM Sans"/>
              </a:rPr>
              <a:t>y entender su alcance y utilidad en cada situación.</a:t>
            </a:r>
            <a:endParaRPr sz="1350">
              <a:solidFill>
                <a:schemeClr val="lt1"/>
              </a:solidFill>
              <a:latin typeface="DM Sans"/>
              <a:ea typeface="DM Sans"/>
              <a:cs typeface="DM Sans"/>
              <a:sym typeface="DM Sans"/>
            </a:endParaRPr>
          </a:p>
        </p:txBody>
      </p:sp>
      <p:cxnSp>
        <p:nvCxnSpPr>
          <p:cNvPr id="76" name="Google Shape;76;p18"/>
          <p:cNvCxnSpPr>
            <a:stCxn id="70" idx="2"/>
            <a:endCxn id="72" idx="0"/>
          </p:cNvCxnSpPr>
          <p:nvPr/>
        </p:nvCxnSpPr>
        <p:spPr>
          <a:xfrm rot="-5400000" flipH="1">
            <a:off x="2052975" y="1960237"/>
            <a:ext cx="436500" cy="600"/>
          </a:xfrm>
          <a:prstGeom prst="bentConnector3">
            <a:avLst>
              <a:gd name="adj1" fmla="val 49991"/>
            </a:avLst>
          </a:prstGeom>
          <a:noFill/>
          <a:ln w="9525" cap="flat" cmpd="sng">
            <a:solidFill>
              <a:srgbClr val="EAFF6A"/>
            </a:solidFill>
            <a:prstDash val="solid"/>
            <a:round/>
            <a:headEnd type="none" w="med" len="med"/>
            <a:tailEnd type="none" w="med" len="med"/>
          </a:ln>
        </p:spPr>
      </p:cxnSp>
      <p:cxnSp>
        <p:nvCxnSpPr>
          <p:cNvPr id="77" name="Google Shape;77;p18"/>
          <p:cNvCxnSpPr>
            <a:stCxn id="72" idx="2"/>
            <a:endCxn id="74" idx="0"/>
          </p:cNvCxnSpPr>
          <p:nvPr/>
        </p:nvCxnSpPr>
        <p:spPr>
          <a:xfrm rot="-5400000" flipH="1">
            <a:off x="1953825" y="2692487"/>
            <a:ext cx="634200" cy="600"/>
          </a:xfrm>
          <a:prstGeom prst="bentConnector3">
            <a:avLst>
              <a:gd name="adj1" fmla="val 50004"/>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4"/>
          <p:cNvSpPr txBox="1"/>
          <p:nvPr/>
        </p:nvSpPr>
        <p:spPr>
          <a:xfrm>
            <a:off x="1461300" y="72142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¡Hands on!</a:t>
            </a:r>
            <a:endParaRPr sz="3500" b="1">
              <a:solidFill>
                <a:schemeClr val="lt1"/>
              </a:solidFill>
              <a:latin typeface="DM Sans"/>
              <a:ea typeface="DM Sans"/>
              <a:cs typeface="DM Sans"/>
              <a:sym typeface="DM Sans"/>
            </a:endParaRPr>
          </a:p>
        </p:txBody>
      </p:sp>
      <p:pic>
        <p:nvPicPr>
          <p:cNvPr id="365" name="Google Shape;365;p54"/>
          <p:cNvPicPr preferRelativeResize="0"/>
          <p:nvPr/>
        </p:nvPicPr>
        <p:blipFill>
          <a:blip r:embed="rId3">
            <a:alphaModFix/>
          </a:blip>
          <a:stretch>
            <a:fillRect/>
          </a:stretch>
        </p:blipFill>
        <p:spPr>
          <a:xfrm>
            <a:off x="3051950" y="1463600"/>
            <a:ext cx="3040100" cy="2939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0" name="Google Shape;370;p55"/>
          <p:cNvGrpSpPr/>
          <p:nvPr/>
        </p:nvGrpSpPr>
        <p:grpSpPr>
          <a:xfrm>
            <a:off x="4202556" y="994173"/>
            <a:ext cx="738900" cy="738900"/>
            <a:chOff x="974706" y="2467173"/>
            <a:chExt cx="738900" cy="738900"/>
          </a:xfrm>
        </p:grpSpPr>
        <p:sp>
          <p:nvSpPr>
            <p:cNvPr id="371" name="Google Shape;371;p5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2" name="Google Shape;372;p5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73" name="Google Shape;373;p55"/>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Ejercitar JSON y Storage</a:t>
            </a:r>
            <a:endParaRPr sz="4000" b="1">
              <a:solidFill>
                <a:schemeClr val="dk1"/>
              </a:solidFill>
              <a:highlight>
                <a:srgbClr val="EAFF6A"/>
              </a:highlight>
              <a:latin typeface="DM Sans"/>
              <a:ea typeface="DM Sans"/>
              <a:cs typeface="DM Sans"/>
              <a:sym typeface="DM Sans"/>
            </a:endParaRPr>
          </a:p>
        </p:txBody>
      </p:sp>
      <p:sp>
        <p:nvSpPr>
          <p:cNvPr id="374" name="Google Shape;374;p55"/>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25/30 minutos</a:t>
            </a:r>
            <a:endParaRPr sz="2000" b="1">
              <a:solidFill>
                <a:srgbClr val="83AEFB"/>
              </a:solidFill>
              <a:latin typeface="DM Sans"/>
              <a:ea typeface="DM Sans"/>
              <a:cs typeface="DM Sans"/>
              <a:sym typeface="DM Sans"/>
            </a:endParaRPr>
          </a:p>
        </p:txBody>
      </p:sp>
      <p:sp>
        <p:nvSpPr>
          <p:cNvPr id="375" name="Google Shape;375;p55"/>
          <p:cNvSpPr txBox="1"/>
          <p:nvPr/>
        </p:nvSpPr>
        <p:spPr>
          <a:xfrm>
            <a:off x="1022200" y="2947513"/>
            <a:ext cx="7169400" cy="158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1700">
                <a:solidFill>
                  <a:srgbClr val="999999"/>
                </a:solidFill>
                <a:latin typeface="DM Sans"/>
                <a:ea typeface="DM Sans"/>
                <a:cs typeface="DM Sans"/>
                <a:sym typeface="DM Sans"/>
              </a:rPr>
              <a:t>¡Llevemos lo visto hasta el momento a la acción!</a:t>
            </a:r>
            <a:endParaRPr sz="1700">
              <a:solidFill>
                <a:srgbClr val="999999"/>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es" sz="1700">
                <a:solidFill>
                  <a:srgbClr val="999999"/>
                </a:solidFill>
                <a:latin typeface="DM Sans"/>
                <a:ea typeface="DM Sans"/>
                <a:cs typeface="DM Sans"/>
                <a:sym typeface="DM Sans"/>
              </a:rPr>
              <a:t>Les proponemos que de manera individual realicen la siguiente actividad.</a:t>
            </a:r>
            <a:endParaRPr sz="1700">
              <a:solidFill>
                <a:srgbClr val="999999"/>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endParaRPr sz="2000">
              <a:solidFill>
                <a:srgbClr val="999999"/>
              </a:solidFill>
              <a:latin typeface="DM Sans"/>
              <a:ea typeface="DM Sans"/>
              <a:cs typeface="DM Sans"/>
              <a:sym typeface="DM Sans"/>
            </a:endParaRPr>
          </a:p>
          <a:p>
            <a:pPr marL="0" lvl="0" indent="0" algn="ctr" rtl="0">
              <a:spcBef>
                <a:spcPts val="0"/>
              </a:spcBef>
              <a:spcAft>
                <a:spcPts val="0"/>
              </a:spcAft>
              <a:buNone/>
            </a:pPr>
            <a:endParaRPr sz="2000">
              <a:solidFill>
                <a:srgbClr val="999999"/>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56"/>
          <p:cNvGrpSpPr/>
          <p:nvPr/>
        </p:nvGrpSpPr>
        <p:grpSpPr>
          <a:xfrm>
            <a:off x="457347" y="468297"/>
            <a:ext cx="431074" cy="431074"/>
            <a:chOff x="974706" y="2467173"/>
            <a:chExt cx="738900" cy="738900"/>
          </a:xfrm>
        </p:grpSpPr>
        <p:sp>
          <p:nvSpPr>
            <p:cNvPr id="381" name="Google Shape;381;p5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2" name="Google Shape;382;p5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83" name="Google Shape;383;p56"/>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Ejercitar JSON y Storage</a:t>
            </a:r>
            <a:endParaRPr sz="4000" b="1">
              <a:solidFill>
                <a:schemeClr val="dk1"/>
              </a:solidFill>
              <a:latin typeface="DM Sans"/>
              <a:ea typeface="DM Sans"/>
              <a:cs typeface="DM Sans"/>
              <a:sym typeface="DM Sans"/>
            </a:endParaRPr>
          </a:p>
        </p:txBody>
      </p:sp>
      <p:pic>
        <p:nvPicPr>
          <p:cNvPr id="384" name="Google Shape;384;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5" name="Google Shape;385;p56"/>
          <p:cNvSpPr txBox="1"/>
          <p:nvPr/>
        </p:nvSpPr>
        <p:spPr>
          <a:xfrm>
            <a:off x="501450" y="2557125"/>
            <a:ext cx="5958900" cy="251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Realiza un algoritmo que almacene información en Storage y guarde un array de objetos en formato JSON.</a:t>
            </a:r>
            <a:endParaRPr sz="1350" b="1">
              <a:latin typeface="DM Sans"/>
              <a:ea typeface="DM Sans"/>
              <a:cs typeface="DM Sans"/>
              <a:sym typeface="DM Sans"/>
            </a:endParaRPr>
          </a:p>
          <a:p>
            <a:pPr marL="0" lvl="0" indent="0" algn="l" rtl="0">
              <a:spcBef>
                <a:spcPts val="0"/>
              </a:spcBef>
              <a:spcAft>
                <a:spcPts val="0"/>
              </a:spcAft>
              <a:buNone/>
            </a:pPr>
            <a:endParaRPr sz="135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200">
                <a:latin typeface="DM Sans"/>
                <a:ea typeface="DM Sans"/>
                <a:cs typeface="DM Sans"/>
                <a:sym typeface="DM Sans"/>
              </a:rPr>
              <a:t>Deberá cumplir los siguientes requisitos:</a:t>
            </a:r>
            <a:endParaRPr sz="1200">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a:latin typeface="DM Sans"/>
                <a:ea typeface="DM Sans"/>
                <a:cs typeface="DM Sans"/>
                <a:sym typeface="DM Sans"/>
              </a:rPr>
              <a:t>Almacenar en Storage información ingresada por el usuario. Puede ser un texto, números, o combinación. Luego mostrarla mediante alert o console.</a:t>
            </a:r>
            <a:endParaRPr sz="1200">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a:latin typeface="DM Sans"/>
                <a:ea typeface="DM Sans"/>
                <a:cs typeface="DM Sans"/>
                <a:sym typeface="DM Sans"/>
              </a:rPr>
              <a:t>Declarar un array de objetos (literales, con funciòn constructora o con clases) y almacenar el array en formato JSON en el storage.</a:t>
            </a:r>
            <a:endParaRPr sz="1200">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endParaRPr sz="12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200">
                <a:latin typeface="DM Sans"/>
                <a:ea typeface="DM Sans"/>
                <a:cs typeface="DM Sans"/>
                <a:sym typeface="DM Sans"/>
              </a:rPr>
              <a:t>Cuentas con 25 minutos para hacer la actividad.</a:t>
            </a:r>
            <a:endParaRPr sz="12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386" name="Google Shape;386;p5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58"/>
          <p:cNvGrpSpPr/>
          <p:nvPr/>
        </p:nvGrpSpPr>
        <p:grpSpPr>
          <a:xfrm>
            <a:off x="473370" y="619431"/>
            <a:ext cx="738905" cy="738905"/>
            <a:chOff x="575612" y="1950748"/>
            <a:chExt cx="431100" cy="431100"/>
          </a:xfrm>
        </p:grpSpPr>
        <p:sp>
          <p:nvSpPr>
            <p:cNvPr id="397" name="Google Shape;397;p58"/>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5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99" name="Google Shape;399;p58"/>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400" name="Google Shape;400;p58"/>
          <p:cNvSpPr txBox="1"/>
          <p:nvPr/>
        </p:nvSpPr>
        <p:spPr>
          <a:xfrm>
            <a:off x="473350" y="1626100"/>
            <a:ext cx="7717500" cy="307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¿Te gustaría comprobar tus conocimientos de la clase?</a:t>
            </a: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Para el profesor:</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Acceder a la carpeta “Quizzes” de la camada. </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Ingresar al formulario de la clase.</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Pulsar el botón “Invitar”. </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Copiar el enlace.</a:t>
            </a:r>
            <a:endParaRPr sz="900">
              <a:solidFill>
                <a:srgbClr val="B7B7B7"/>
              </a:solidFill>
              <a:latin typeface="DM Sans"/>
              <a:ea typeface="DM Sans"/>
              <a:cs typeface="DM Sans"/>
              <a:sym typeface="DM Sans"/>
            </a:endParaRPr>
          </a:p>
          <a:p>
            <a:pPr marL="0" lvl="0" indent="0" algn="l" rtl="0">
              <a:spcBef>
                <a:spcPts val="0"/>
              </a:spcBef>
              <a:spcAft>
                <a:spcPts val="0"/>
              </a:spcAft>
              <a:buNone/>
            </a:pPr>
            <a:r>
              <a:rPr lang="es" sz="900">
                <a:solidFill>
                  <a:srgbClr val="B7B7B7"/>
                </a:solidFill>
                <a:latin typeface="DM Sans"/>
                <a:ea typeface="DM Sans"/>
                <a:cs typeface="DM Sans"/>
                <a:sym typeface="DM Sans"/>
              </a:rPr>
              <a:t>Compartir el enlace a los alumnos a través del chat.</a:t>
            </a:r>
            <a:endParaRPr sz="2400">
              <a:solidFill>
                <a:srgbClr val="B7B7B7"/>
              </a:solidFill>
              <a:latin typeface="DM Sans"/>
              <a:ea typeface="DM Sans"/>
              <a:cs typeface="DM Sans"/>
              <a:sym typeface="DM Sans"/>
            </a:endParaRPr>
          </a:p>
        </p:txBody>
      </p:sp>
      <p:sp>
        <p:nvSpPr>
          <p:cNvPr id="401" name="Google Shape;401;p58"/>
          <p:cNvSpPr txBox="1"/>
          <p:nvPr/>
        </p:nvSpPr>
        <p:spPr>
          <a:xfrm>
            <a:off x="473350" y="2099125"/>
            <a:ext cx="71694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b="1">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Te compartimos a través del chat de Zoom</a:t>
            </a:r>
            <a:endParaRPr sz="2000">
              <a:solidFill>
                <a:schemeClr val="accent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el enlace a un breve quiz de tarea.</a:t>
            </a:r>
            <a:endParaRPr sz="2000">
              <a:solidFill>
                <a:schemeClr val="accent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 </a:t>
            </a:r>
            <a:endParaRPr sz="2000">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9"/>
          <p:cNvSpPr txBox="1"/>
          <p:nvPr/>
        </p:nvSpPr>
        <p:spPr>
          <a:xfrm>
            <a:off x="501450" y="899375"/>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Recursos multimedia</a:t>
            </a:r>
            <a:endParaRPr sz="4000" b="1">
              <a:solidFill>
                <a:schemeClr val="dk1"/>
              </a:solidFill>
              <a:latin typeface="DM Sans"/>
              <a:ea typeface="DM Sans"/>
              <a:cs typeface="DM Sans"/>
              <a:sym typeface="DM Sans"/>
            </a:endParaRPr>
          </a:p>
        </p:txBody>
      </p:sp>
      <p:grpSp>
        <p:nvGrpSpPr>
          <p:cNvPr id="407" name="Google Shape;407;p59"/>
          <p:cNvGrpSpPr/>
          <p:nvPr/>
        </p:nvGrpSpPr>
        <p:grpSpPr>
          <a:xfrm>
            <a:off x="457358" y="468285"/>
            <a:ext cx="431074" cy="431074"/>
            <a:chOff x="4202550" y="994173"/>
            <a:chExt cx="738900" cy="738900"/>
          </a:xfrm>
        </p:grpSpPr>
        <p:sp>
          <p:nvSpPr>
            <p:cNvPr id="408" name="Google Shape;408;p59"/>
            <p:cNvSpPr/>
            <p:nvPr/>
          </p:nvSpPr>
          <p:spPr>
            <a:xfrm>
              <a:off x="4202550" y="9941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09" name="Google Shape;409;p5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10" name="Google Shape;410;p59"/>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11" name="Google Shape;411;p59"/>
          <p:cNvSpPr txBox="1"/>
          <p:nvPr/>
        </p:nvSpPr>
        <p:spPr>
          <a:xfrm>
            <a:off x="559000" y="4675925"/>
            <a:ext cx="705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sz="1100" i="1" u="sng">
              <a:solidFill>
                <a:srgbClr val="83AEFB"/>
              </a:solidFill>
              <a:latin typeface="DM Sans"/>
              <a:ea typeface="DM Sans"/>
              <a:cs typeface="DM Sans"/>
              <a:sym typeface="DM Sans"/>
            </a:endParaRPr>
          </a:p>
        </p:txBody>
      </p:sp>
      <p:sp>
        <p:nvSpPr>
          <p:cNvPr id="412" name="Google Shape;412;p59"/>
          <p:cNvSpPr txBox="1"/>
          <p:nvPr/>
        </p:nvSpPr>
        <p:spPr>
          <a:xfrm>
            <a:off x="457350" y="1725800"/>
            <a:ext cx="3834600" cy="2177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LocalStorage, sessionStorage</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Javascript.info</a:t>
            </a:r>
            <a:r>
              <a:rPr lang="es" sz="1350">
                <a:solidFill>
                  <a:srgbClr val="999999"/>
                </a:solidFill>
                <a:latin typeface="DM Sans"/>
                <a:ea typeface="DM Sans"/>
                <a:cs typeface="DM Sans"/>
                <a:sym typeface="DM Sans"/>
              </a:rPr>
              <a:t> </a:t>
            </a:r>
            <a:endParaRPr sz="1350">
              <a:solidFill>
                <a:srgbClr val="999999"/>
              </a:solidFill>
              <a:latin typeface="DM Sans"/>
              <a:ea typeface="DM Sans"/>
              <a:cs typeface="DM Sans"/>
              <a:sym typeface="DM Sans"/>
            </a:endParaRPr>
          </a:p>
          <a:p>
            <a:pPr marL="0" lvl="0" indent="0" algn="l" rtl="0">
              <a:lnSpc>
                <a:spcPct val="100000"/>
              </a:lnSpc>
              <a:spcBef>
                <a:spcPts val="80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solidFill>
                  <a:schemeClr val="dk1"/>
                </a:solidFill>
                <a:latin typeface="DM Sans"/>
                <a:ea typeface="DM Sans"/>
                <a:cs typeface="DM Sans"/>
                <a:sym typeface="DM Sans"/>
              </a:rPr>
              <a:t>JSON </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5"/>
              </a:rPr>
              <a:t>GitBooks. El formato JSON</a:t>
            </a:r>
            <a:r>
              <a:rPr lang="es" sz="1350" u="sng">
                <a:solidFill>
                  <a:schemeClr val="hlink"/>
                </a:solidFill>
                <a:latin typeface="DM Sans"/>
                <a:ea typeface="DM Sans"/>
                <a:cs typeface="DM Sans"/>
                <a:sym typeface="DM Sans"/>
                <a:hlinkClick r:id="rId5"/>
              </a:rPr>
              <a:t> </a:t>
            </a:r>
            <a:endParaRPr sz="1350" u="sng">
              <a:solidFill>
                <a:schemeClr val="accent5"/>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6"/>
              </a:rPr>
              <a:t>JSON Formatter</a:t>
            </a:r>
            <a:r>
              <a:rPr lang="es" sz="1350" u="sng">
                <a:solidFill>
                  <a:schemeClr val="hlink"/>
                </a:solidFill>
                <a:latin typeface="DM Sans"/>
                <a:ea typeface="DM Sans"/>
                <a:cs typeface="DM Sans"/>
                <a:sym typeface="DM Sans"/>
                <a:hlinkClick r:id="rId6"/>
              </a:rPr>
              <a:t> </a:t>
            </a:r>
            <a:endParaRPr sz="1350">
              <a:solidFill>
                <a:srgbClr val="999999"/>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7"/>
              </a:rPr>
              <a:t>Generador JSON</a:t>
            </a:r>
            <a:endParaRPr sz="1350" u="sng">
              <a:solidFill>
                <a:schemeClr val="accent5"/>
              </a:solidFill>
              <a:latin typeface="DM Sans"/>
              <a:ea typeface="DM Sans"/>
              <a:cs typeface="DM Sans"/>
              <a:sym typeface="DM Sans"/>
            </a:endParaRPr>
          </a:p>
          <a:p>
            <a:pPr marL="457200" lvl="0" indent="0" algn="l" rtl="0">
              <a:spcBef>
                <a:spcPts val="800"/>
              </a:spcBef>
              <a:spcAft>
                <a:spcPts val="800"/>
              </a:spcAft>
              <a:buNone/>
            </a:pPr>
            <a:endParaRPr sz="1350" u="sng">
              <a:solidFill>
                <a:schemeClr val="accent5"/>
              </a:solidFill>
              <a:latin typeface="DM Sans"/>
              <a:ea typeface="DM Sans"/>
              <a:cs typeface="DM Sans"/>
              <a:sym typeface="DM Sans"/>
            </a:endParaRPr>
          </a:p>
        </p:txBody>
      </p:sp>
      <p:sp>
        <p:nvSpPr>
          <p:cNvPr id="413" name="Google Shape;413;p59"/>
          <p:cNvSpPr txBox="1"/>
          <p:nvPr/>
        </p:nvSpPr>
        <p:spPr>
          <a:xfrm>
            <a:off x="4546475" y="1779925"/>
            <a:ext cx="3834600" cy="1596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Documentación</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8"/>
              </a:rPr>
              <a:t>Documentación localStorage </a:t>
            </a:r>
            <a:endParaRPr sz="1350" u="sng">
              <a:solidFill>
                <a:srgbClr val="83AEFB"/>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9"/>
              </a:rPr>
              <a:t>Documentación sessionStorage</a:t>
            </a:r>
            <a:endParaRPr sz="1350" u="sng">
              <a:solidFill>
                <a:srgbClr val="83AEFB"/>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10"/>
              </a:rPr>
              <a:t>Documentación JSON</a:t>
            </a:r>
            <a:endParaRPr sz="1350" u="sng">
              <a:solidFill>
                <a:schemeClr val="accent5"/>
              </a:solidFill>
              <a:latin typeface="DM Sans"/>
              <a:ea typeface="DM Sans"/>
              <a:cs typeface="DM Sans"/>
              <a:sym typeface="DM Sans"/>
            </a:endParaRPr>
          </a:p>
          <a:p>
            <a:pPr marL="0" lvl="0" indent="0" algn="l" rtl="0">
              <a:lnSpc>
                <a:spcPct val="100000"/>
              </a:lnSpc>
              <a:spcBef>
                <a:spcPts val="800"/>
              </a:spcBef>
              <a:spcAft>
                <a:spcPts val="0"/>
              </a:spcAft>
              <a:buNone/>
            </a:pPr>
            <a:endParaRPr sz="1350">
              <a:latin typeface="DM Sans"/>
              <a:ea typeface="DM Sans"/>
              <a:cs typeface="DM Sans"/>
              <a:sym typeface="DM Sans"/>
            </a:endParaRPr>
          </a:p>
          <a:p>
            <a:pPr marL="0" lvl="0" indent="0" algn="l" rtl="0">
              <a:spcBef>
                <a:spcPts val="0"/>
              </a:spcBef>
              <a:spcAft>
                <a:spcPts val="800"/>
              </a:spcAft>
              <a:buNone/>
            </a:pPr>
            <a:endParaRPr sz="1350" b="1">
              <a:solidFill>
                <a:srgbClr val="999999"/>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0"/>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4000" b="1">
                <a:solidFill>
                  <a:srgbClr val="EAFF6A"/>
                </a:solidFill>
                <a:latin typeface="DM Sans"/>
                <a:ea typeface="DM Sans"/>
                <a:cs typeface="DM Sans"/>
                <a:sym typeface="DM Sans"/>
              </a:rPr>
              <a:t>Resumen</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100000"/>
              </a:lnSpc>
              <a:spcBef>
                <a:spcPts val="0"/>
              </a:spcBef>
              <a:spcAft>
                <a:spcPts val="0"/>
              </a:spcAft>
              <a:buNone/>
            </a:pPr>
            <a:r>
              <a:rPr lang="es" sz="4000" b="1">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419" name="Google Shape;419;p60"/>
          <p:cNvSpPr txBox="1"/>
          <p:nvPr/>
        </p:nvSpPr>
        <p:spPr>
          <a:xfrm>
            <a:off x="2109143" y="2502363"/>
            <a:ext cx="4925700" cy="14007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Objeto Storage: localStorage y sessionStorage.</a:t>
            </a:r>
            <a:endParaRPr sz="1350">
              <a:solidFill>
                <a:schemeClr val="lt1"/>
              </a:solidFill>
              <a:latin typeface="DM Sans"/>
              <a:ea typeface="DM Sans"/>
              <a:cs typeface="DM Sans"/>
              <a:sym typeface="DM Sans"/>
            </a:endParaRPr>
          </a:p>
          <a:p>
            <a:pPr marL="457200" lvl="0" indent="-314325" algn="l" rtl="0">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JSON: concepto y uso en JS.</a:t>
            </a:r>
            <a:endParaRPr sz="1350">
              <a:solidFill>
                <a:schemeClr val="lt1"/>
              </a:solidFill>
              <a:latin typeface="DM Sans"/>
              <a:ea typeface="DM Sans"/>
              <a:cs typeface="DM Sans"/>
              <a:sym typeface="DM Sans"/>
            </a:endParaRPr>
          </a:p>
          <a:p>
            <a:pPr marL="457200" lvl="0" indent="0" algn="l" rtl="0">
              <a:spcBef>
                <a:spcPts val="1000"/>
              </a:spcBef>
              <a:spcAft>
                <a:spcPts val="0"/>
              </a:spcAft>
              <a:buNone/>
            </a:pPr>
            <a:endParaRPr sz="1350">
              <a:solidFill>
                <a:schemeClr val="lt1"/>
              </a:solidFill>
              <a:latin typeface="DM Sans"/>
              <a:ea typeface="DM Sans"/>
              <a:cs typeface="DM Sans"/>
              <a:sym typeface="DM Sans"/>
            </a:endParaRPr>
          </a:p>
          <a:p>
            <a:pPr marL="457200" lvl="0" indent="0" algn="l" rtl="0">
              <a:spcBef>
                <a:spcPts val="1000"/>
              </a:spcBef>
              <a:spcAft>
                <a:spcPts val="1000"/>
              </a:spcAft>
              <a:buNone/>
            </a:pPr>
            <a:endParaRPr sz="1350">
              <a:solidFill>
                <a:schemeClr val="lt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Opina y valora</a:t>
            </a:r>
            <a:r>
              <a:rPr lang="es" sz="4000" b="1">
                <a:solidFill>
                  <a:srgbClr val="DEFC52"/>
                </a:solidFill>
                <a:latin typeface="DM Sans"/>
                <a:ea typeface="DM Sans"/>
                <a:cs typeface="DM Sans"/>
                <a:sym typeface="DM Sans"/>
              </a:rPr>
              <a:t> </a:t>
            </a:r>
            <a:endParaRPr sz="4000" b="1">
              <a:solidFill>
                <a:srgbClr val="DEFC52"/>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a:t>
            </a:r>
            <a:endParaRPr sz="4000" b="1">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2"/>
          <p:cNvSpPr txBox="1"/>
          <p:nvPr/>
        </p:nvSpPr>
        <p:spPr>
          <a:xfrm>
            <a:off x="1461300" y="15362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Tu Proyecto final</a:t>
            </a:r>
            <a:endParaRPr sz="4000" b="1">
              <a:solidFill>
                <a:srgbClr val="EAFF6A"/>
              </a:solidFill>
              <a:latin typeface="DM Sans"/>
              <a:ea typeface="DM Sans"/>
              <a:cs typeface="DM Sans"/>
              <a:sym typeface="DM Sans"/>
            </a:endParaRPr>
          </a:p>
        </p:txBody>
      </p:sp>
      <p:sp>
        <p:nvSpPr>
          <p:cNvPr id="430" name="Google Shape;430;p62"/>
          <p:cNvSpPr txBox="1"/>
          <p:nvPr/>
        </p:nvSpPr>
        <p:spPr>
          <a:xfrm>
            <a:off x="2109143" y="2502363"/>
            <a:ext cx="49257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b="1">
                <a:solidFill>
                  <a:srgbClr val="EAFF6A"/>
                </a:solidFill>
                <a:latin typeface="DM Sans"/>
                <a:ea typeface="DM Sans"/>
                <a:cs typeface="DM Sans"/>
                <a:sym typeface="DM Sans"/>
              </a:rPr>
              <a:t>#CoderTip</a:t>
            </a:r>
            <a:r>
              <a:rPr lang="es" sz="1350" b="1">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 la carpeta de Google Drive de esta clase y </a:t>
            </a:r>
            <a:r>
              <a:rPr lang="es" sz="1350" b="1">
                <a:solidFill>
                  <a:schemeClr val="lt1"/>
                </a:solidFill>
                <a:latin typeface="DM Sans"/>
                <a:ea typeface="DM Sans"/>
                <a:cs typeface="DM Sans"/>
                <a:sym typeface="DM Sans"/>
              </a:rPr>
              <a:t>revisa el documento de Proyectos finales. </a:t>
            </a:r>
            <a:r>
              <a:rPr lang="es" sz="1350">
                <a:solidFill>
                  <a:schemeClr val="lt1"/>
                </a:solidFill>
                <a:latin typeface="DM Sans"/>
                <a:ea typeface="DM Sans"/>
                <a:cs typeface="DM Sans"/>
                <a:sym typeface="DM Sans"/>
              </a:rPr>
              <a:t>Allí podrás encontrar referencias que te serán útiles al momento de crear tu trabajo original.</a:t>
            </a:r>
            <a:endParaRPr sz="1350">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3"/>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b="1">
                <a:solidFill>
                  <a:srgbClr val="FFFFFF"/>
                </a:solidFill>
                <a:latin typeface="DM Sans"/>
                <a:ea typeface="DM Sans"/>
                <a:cs typeface="DM Sans"/>
                <a:sym typeface="DM Sans"/>
              </a:rPr>
              <a:t>Muchas gracias</a:t>
            </a:r>
            <a:r>
              <a:rPr lang="es" sz="4000" b="1">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9"/>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pic>
        <p:nvPicPr>
          <p:cNvPr id="84" name="Google Shape;84;p1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85" name="Google Shape;85;p19"/>
          <p:cNvSpPr/>
          <p:nvPr/>
        </p:nvSpPr>
        <p:spPr>
          <a:xfrm>
            <a:off x="2980475" y="1505906"/>
            <a:ext cx="1249200" cy="431100"/>
          </a:xfrm>
          <a:prstGeom prst="rect">
            <a:avLst/>
          </a:prstGeom>
          <a:solidFill>
            <a:srgbClr val="393B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 sz="1100">
                <a:solidFill>
                  <a:schemeClr val="lt1"/>
                </a:solidFill>
                <a:latin typeface="DM Sans"/>
                <a:ea typeface="DM Sans"/>
                <a:cs typeface="DM Sans"/>
                <a:sym typeface="DM Sans"/>
              </a:rPr>
              <a:t>Tipos de storage</a:t>
            </a:r>
            <a:endParaRPr sz="1100">
              <a:solidFill>
                <a:schemeClr val="lt1"/>
              </a:solidFill>
              <a:latin typeface="DM Sans"/>
              <a:ea typeface="DM Sans"/>
              <a:cs typeface="DM Sans"/>
              <a:sym typeface="DM Sans"/>
            </a:endParaRPr>
          </a:p>
        </p:txBody>
      </p:sp>
      <p:sp>
        <p:nvSpPr>
          <p:cNvPr id="86" name="Google Shape;86;p19"/>
          <p:cNvSpPr/>
          <p:nvPr/>
        </p:nvSpPr>
        <p:spPr>
          <a:xfrm>
            <a:off x="2993192" y="1101438"/>
            <a:ext cx="1249200" cy="2775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chemeClr val="lt1"/>
                </a:solidFill>
                <a:latin typeface="DM Sans"/>
                <a:ea typeface="DM Sans"/>
                <a:cs typeface="DM Sans"/>
                <a:sym typeface="DM Sans"/>
              </a:rPr>
              <a:t>Definición</a:t>
            </a:r>
            <a:endParaRPr sz="1100">
              <a:solidFill>
                <a:schemeClr val="lt1"/>
              </a:solidFill>
              <a:latin typeface="DM Sans"/>
              <a:ea typeface="DM Sans"/>
              <a:cs typeface="DM Sans"/>
              <a:sym typeface="DM Sans"/>
            </a:endParaRPr>
          </a:p>
        </p:txBody>
      </p:sp>
      <p:cxnSp>
        <p:nvCxnSpPr>
          <p:cNvPr id="87" name="Google Shape;87;p19"/>
          <p:cNvCxnSpPr>
            <a:endCxn id="86" idx="1"/>
          </p:cNvCxnSpPr>
          <p:nvPr/>
        </p:nvCxnSpPr>
        <p:spPr>
          <a:xfrm rot="10800000" flipH="1">
            <a:off x="2076992" y="1240188"/>
            <a:ext cx="916200" cy="4812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88" name="Google Shape;88;p19"/>
          <p:cNvCxnSpPr>
            <a:endCxn id="85" idx="1"/>
          </p:cNvCxnSpPr>
          <p:nvPr/>
        </p:nvCxnSpPr>
        <p:spPr>
          <a:xfrm>
            <a:off x="2064275" y="1720856"/>
            <a:ext cx="916200" cy="6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89" name="Google Shape;89;p19"/>
          <p:cNvSpPr/>
          <p:nvPr/>
        </p:nvSpPr>
        <p:spPr>
          <a:xfrm>
            <a:off x="5145975" y="1571150"/>
            <a:ext cx="1153200" cy="300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 sz="1050">
                <a:solidFill>
                  <a:srgbClr val="222222"/>
                </a:solidFill>
                <a:latin typeface="DM Sans"/>
                <a:ea typeface="DM Sans"/>
                <a:cs typeface="DM Sans"/>
                <a:sym typeface="DM Sans"/>
              </a:rPr>
              <a:t>sessionStorage</a:t>
            </a:r>
            <a:endParaRPr sz="1050">
              <a:solidFill>
                <a:srgbClr val="222222"/>
              </a:solidFill>
              <a:latin typeface="DM Sans"/>
              <a:ea typeface="DM Sans"/>
              <a:cs typeface="DM Sans"/>
              <a:sym typeface="DM Sans"/>
            </a:endParaRPr>
          </a:p>
        </p:txBody>
      </p:sp>
      <p:sp>
        <p:nvSpPr>
          <p:cNvPr id="90" name="Google Shape;90;p19"/>
          <p:cNvSpPr/>
          <p:nvPr/>
        </p:nvSpPr>
        <p:spPr>
          <a:xfrm>
            <a:off x="5133172" y="1101413"/>
            <a:ext cx="1153200" cy="277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222222"/>
                </a:solidFill>
                <a:latin typeface="DM Sans"/>
                <a:ea typeface="DM Sans"/>
                <a:cs typeface="DM Sans"/>
                <a:sym typeface="DM Sans"/>
              </a:rPr>
              <a:t>localStorage</a:t>
            </a:r>
            <a:endParaRPr sz="1100">
              <a:solidFill>
                <a:srgbClr val="222222"/>
              </a:solidFill>
              <a:latin typeface="DM Sans"/>
              <a:ea typeface="DM Sans"/>
              <a:cs typeface="DM Sans"/>
              <a:sym typeface="DM Sans"/>
            </a:endParaRPr>
          </a:p>
        </p:txBody>
      </p:sp>
      <p:cxnSp>
        <p:nvCxnSpPr>
          <p:cNvPr id="91" name="Google Shape;91;p19"/>
          <p:cNvCxnSpPr>
            <a:endCxn id="90" idx="1"/>
          </p:cNvCxnSpPr>
          <p:nvPr/>
        </p:nvCxnSpPr>
        <p:spPr>
          <a:xfrm rot="10800000" flipH="1">
            <a:off x="4242472" y="1240163"/>
            <a:ext cx="890700" cy="4812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92" name="Google Shape;92;p19"/>
          <p:cNvCxnSpPr>
            <a:endCxn id="89" idx="1"/>
          </p:cNvCxnSpPr>
          <p:nvPr/>
        </p:nvCxnSpPr>
        <p:spPr>
          <a:xfrm>
            <a:off x="4255275" y="1720850"/>
            <a:ext cx="890700" cy="6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93" name="Google Shape;93;p19"/>
          <p:cNvSpPr/>
          <p:nvPr/>
        </p:nvSpPr>
        <p:spPr>
          <a:xfrm>
            <a:off x="6773836" y="1582638"/>
            <a:ext cx="794100" cy="277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 sz="1100">
                <a:solidFill>
                  <a:srgbClr val="222222"/>
                </a:solidFill>
                <a:latin typeface="DM Sans"/>
                <a:ea typeface="DM Sans"/>
                <a:cs typeface="DM Sans"/>
                <a:sym typeface="DM Sans"/>
              </a:rPr>
              <a:t>SetItem</a:t>
            </a:r>
            <a:endParaRPr sz="1100">
              <a:solidFill>
                <a:srgbClr val="222222"/>
              </a:solidFill>
              <a:latin typeface="DM Sans"/>
              <a:ea typeface="DM Sans"/>
              <a:cs typeface="DM Sans"/>
              <a:sym typeface="DM Sans"/>
            </a:endParaRPr>
          </a:p>
        </p:txBody>
      </p:sp>
      <p:sp>
        <p:nvSpPr>
          <p:cNvPr id="94" name="Google Shape;94;p19"/>
          <p:cNvSpPr/>
          <p:nvPr/>
        </p:nvSpPr>
        <p:spPr>
          <a:xfrm>
            <a:off x="6773774" y="1101388"/>
            <a:ext cx="794100" cy="277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222222"/>
                </a:solidFill>
                <a:latin typeface="DM Sans"/>
                <a:ea typeface="DM Sans"/>
                <a:cs typeface="DM Sans"/>
                <a:sym typeface="DM Sans"/>
              </a:rPr>
              <a:t>GetItem</a:t>
            </a:r>
            <a:endParaRPr sz="1100">
              <a:solidFill>
                <a:srgbClr val="222222"/>
              </a:solidFill>
              <a:latin typeface="DM Sans"/>
              <a:ea typeface="DM Sans"/>
              <a:cs typeface="DM Sans"/>
              <a:sym typeface="DM Sans"/>
            </a:endParaRPr>
          </a:p>
        </p:txBody>
      </p:sp>
      <p:cxnSp>
        <p:nvCxnSpPr>
          <p:cNvPr id="95" name="Google Shape;95;p19"/>
          <p:cNvCxnSpPr>
            <a:stCxn id="90" idx="3"/>
            <a:endCxn id="94" idx="1"/>
          </p:cNvCxnSpPr>
          <p:nvPr/>
        </p:nvCxnSpPr>
        <p:spPr>
          <a:xfrm>
            <a:off x="6286372" y="1240163"/>
            <a:ext cx="487500" cy="0"/>
          </a:xfrm>
          <a:prstGeom prst="straightConnector1">
            <a:avLst/>
          </a:prstGeom>
          <a:noFill/>
          <a:ln w="9525" cap="flat" cmpd="sng">
            <a:solidFill>
              <a:srgbClr val="CCCCCC"/>
            </a:solidFill>
            <a:prstDash val="solid"/>
            <a:round/>
            <a:headEnd type="oval" w="med" len="med"/>
            <a:tailEnd type="oval" w="med" len="med"/>
          </a:ln>
        </p:spPr>
      </p:cxnSp>
      <p:cxnSp>
        <p:nvCxnSpPr>
          <p:cNvPr id="96" name="Google Shape;96;p19"/>
          <p:cNvCxnSpPr/>
          <p:nvPr/>
        </p:nvCxnSpPr>
        <p:spPr>
          <a:xfrm>
            <a:off x="6286372" y="1721438"/>
            <a:ext cx="487500" cy="0"/>
          </a:xfrm>
          <a:prstGeom prst="straightConnector1">
            <a:avLst/>
          </a:prstGeom>
          <a:noFill/>
          <a:ln w="9525" cap="flat" cmpd="sng">
            <a:solidFill>
              <a:srgbClr val="CCCCCC"/>
            </a:solidFill>
            <a:prstDash val="solid"/>
            <a:round/>
            <a:headEnd type="oval" w="med" len="med"/>
            <a:tailEnd type="oval" w="med" len="med"/>
          </a:ln>
        </p:spPr>
      </p:cxnSp>
      <p:sp>
        <p:nvSpPr>
          <p:cNvPr id="97" name="Google Shape;97;p19"/>
          <p:cNvSpPr/>
          <p:nvPr/>
        </p:nvSpPr>
        <p:spPr>
          <a:xfrm>
            <a:off x="2993200" y="2063938"/>
            <a:ext cx="1249200" cy="481200"/>
          </a:xfrm>
          <a:prstGeom prst="rect">
            <a:avLst/>
          </a:prstGeom>
          <a:solidFill>
            <a:srgbClr val="393B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 sz="1100">
                <a:solidFill>
                  <a:schemeClr val="lt1"/>
                </a:solidFill>
                <a:latin typeface="DM Sans"/>
                <a:ea typeface="DM Sans"/>
                <a:cs typeface="DM Sans"/>
                <a:sym typeface="DM Sans"/>
              </a:rPr>
              <a:t>Almacenar objetos</a:t>
            </a:r>
            <a:endParaRPr sz="1100">
              <a:solidFill>
                <a:schemeClr val="lt1"/>
              </a:solidFill>
              <a:latin typeface="DM Sans"/>
              <a:ea typeface="DM Sans"/>
              <a:cs typeface="DM Sans"/>
              <a:sym typeface="DM Sans"/>
            </a:endParaRPr>
          </a:p>
        </p:txBody>
      </p:sp>
      <p:cxnSp>
        <p:nvCxnSpPr>
          <p:cNvPr id="98" name="Google Shape;98;p19"/>
          <p:cNvCxnSpPr>
            <a:stCxn id="99" idx="3"/>
            <a:endCxn id="97" idx="1"/>
          </p:cNvCxnSpPr>
          <p:nvPr/>
        </p:nvCxnSpPr>
        <p:spPr>
          <a:xfrm>
            <a:off x="2077300" y="1721338"/>
            <a:ext cx="915900" cy="5832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100" name="Google Shape;100;p19"/>
          <p:cNvCxnSpPr>
            <a:stCxn id="101" idx="0"/>
          </p:cNvCxnSpPr>
          <p:nvPr/>
        </p:nvCxnSpPr>
        <p:spPr>
          <a:xfrm rot="10800000" flipH="1">
            <a:off x="3617850" y="2545063"/>
            <a:ext cx="3600" cy="534600"/>
          </a:xfrm>
          <a:prstGeom prst="straightConnector1">
            <a:avLst/>
          </a:prstGeom>
          <a:noFill/>
          <a:ln w="9525" cap="flat" cmpd="sng">
            <a:solidFill>
              <a:srgbClr val="CCCCCC"/>
            </a:solidFill>
            <a:prstDash val="solid"/>
            <a:round/>
            <a:headEnd type="oval" w="med" len="med"/>
            <a:tailEnd type="oval" w="med" len="med"/>
          </a:ln>
        </p:spPr>
      </p:cxnSp>
      <p:sp>
        <p:nvSpPr>
          <p:cNvPr id="101" name="Google Shape;101;p19"/>
          <p:cNvSpPr/>
          <p:nvPr/>
        </p:nvSpPr>
        <p:spPr>
          <a:xfrm>
            <a:off x="2993250" y="3079663"/>
            <a:ext cx="1249200" cy="481200"/>
          </a:xfrm>
          <a:prstGeom prst="rect">
            <a:avLst/>
          </a:prstGeom>
          <a:solidFill>
            <a:srgbClr val="27282D"/>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FFFFFF"/>
                </a:solidFill>
                <a:latin typeface="DM Sans"/>
                <a:ea typeface="DM Sans"/>
                <a:cs typeface="DM Sans"/>
                <a:sym typeface="DM Sans"/>
              </a:rPr>
              <a:t>Json</a:t>
            </a:r>
            <a:endParaRPr sz="1100">
              <a:solidFill>
                <a:srgbClr val="FFFFFF"/>
              </a:solidFill>
              <a:latin typeface="DM Sans"/>
              <a:ea typeface="DM Sans"/>
              <a:cs typeface="DM Sans"/>
              <a:sym typeface="DM Sans"/>
            </a:endParaRPr>
          </a:p>
        </p:txBody>
      </p:sp>
      <p:sp>
        <p:nvSpPr>
          <p:cNvPr id="102" name="Google Shape;102;p19"/>
          <p:cNvSpPr/>
          <p:nvPr/>
        </p:nvSpPr>
        <p:spPr>
          <a:xfrm>
            <a:off x="5158839" y="3079663"/>
            <a:ext cx="1249200" cy="277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 sz="1100">
                <a:solidFill>
                  <a:srgbClr val="222222"/>
                </a:solidFill>
                <a:latin typeface="DM Sans"/>
                <a:ea typeface="DM Sans"/>
                <a:cs typeface="DM Sans"/>
                <a:sym typeface="DM Sans"/>
              </a:rPr>
              <a:t>Conversiones</a:t>
            </a:r>
            <a:endParaRPr sz="1100">
              <a:solidFill>
                <a:srgbClr val="222222"/>
              </a:solidFill>
              <a:latin typeface="DM Sans"/>
              <a:ea typeface="DM Sans"/>
              <a:cs typeface="DM Sans"/>
              <a:sym typeface="DM Sans"/>
            </a:endParaRPr>
          </a:p>
        </p:txBody>
      </p:sp>
      <p:sp>
        <p:nvSpPr>
          <p:cNvPr id="103" name="Google Shape;103;p19"/>
          <p:cNvSpPr/>
          <p:nvPr/>
        </p:nvSpPr>
        <p:spPr>
          <a:xfrm>
            <a:off x="5158742" y="2598413"/>
            <a:ext cx="1249200" cy="277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222222"/>
                </a:solidFill>
                <a:latin typeface="DM Sans"/>
                <a:ea typeface="DM Sans"/>
                <a:cs typeface="DM Sans"/>
                <a:sym typeface="DM Sans"/>
              </a:rPr>
              <a:t>¿Qué es?</a:t>
            </a:r>
            <a:endParaRPr sz="1100">
              <a:solidFill>
                <a:srgbClr val="222222"/>
              </a:solidFill>
              <a:latin typeface="DM Sans"/>
              <a:ea typeface="DM Sans"/>
              <a:cs typeface="DM Sans"/>
              <a:sym typeface="DM Sans"/>
            </a:endParaRPr>
          </a:p>
        </p:txBody>
      </p:sp>
      <p:cxnSp>
        <p:nvCxnSpPr>
          <p:cNvPr id="104" name="Google Shape;104;p19"/>
          <p:cNvCxnSpPr>
            <a:endCxn id="103" idx="1"/>
          </p:cNvCxnSpPr>
          <p:nvPr/>
        </p:nvCxnSpPr>
        <p:spPr>
          <a:xfrm rot="10800000" flipH="1">
            <a:off x="4242542" y="2737163"/>
            <a:ext cx="916200" cy="4812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105" name="Google Shape;105;p19"/>
          <p:cNvCxnSpPr>
            <a:endCxn id="102" idx="1"/>
          </p:cNvCxnSpPr>
          <p:nvPr/>
        </p:nvCxnSpPr>
        <p:spPr>
          <a:xfrm>
            <a:off x="4242639" y="3217813"/>
            <a:ext cx="916200" cy="6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106" name="Google Shape;106;p19"/>
          <p:cNvSpPr/>
          <p:nvPr/>
        </p:nvSpPr>
        <p:spPr>
          <a:xfrm>
            <a:off x="5158750" y="3560913"/>
            <a:ext cx="1249200" cy="481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 sz="1100">
                <a:solidFill>
                  <a:srgbClr val="222222"/>
                </a:solidFill>
                <a:latin typeface="DM Sans"/>
                <a:ea typeface="DM Sans"/>
                <a:cs typeface="DM Sans"/>
                <a:sym typeface="DM Sans"/>
              </a:rPr>
              <a:t>Recuperación de datos</a:t>
            </a:r>
            <a:endParaRPr sz="1100">
              <a:solidFill>
                <a:srgbClr val="222222"/>
              </a:solidFill>
              <a:latin typeface="DM Sans"/>
              <a:ea typeface="DM Sans"/>
              <a:cs typeface="DM Sans"/>
              <a:sym typeface="DM Sans"/>
            </a:endParaRPr>
          </a:p>
        </p:txBody>
      </p:sp>
      <p:cxnSp>
        <p:nvCxnSpPr>
          <p:cNvPr id="107" name="Google Shape;107;p19"/>
          <p:cNvCxnSpPr>
            <a:endCxn id="106" idx="1"/>
          </p:cNvCxnSpPr>
          <p:nvPr/>
        </p:nvCxnSpPr>
        <p:spPr>
          <a:xfrm>
            <a:off x="4242850" y="3218313"/>
            <a:ext cx="915900" cy="5832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108" name="Google Shape;108;p19"/>
          <p:cNvSpPr/>
          <p:nvPr/>
        </p:nvSpPr>
        <p:spPr>
          <a:xfrm>
            <a:off x="7120328" y="3100738"/>
            <a:ext cx="712200" cy="277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 sz="1100">
                <a:solidFill>
                  <a:srgbClr val="222222"/>
                </a:solidFill>
                <a:latin typeface="DM Sans"/>
                <a:ea typeface="DM Sans"/>
                <a:cs typeface="DM Sans"/>
                <a:sym typeface="DM Sans"/>
              </a:rPr>
              <a:t>parse</a:t>
            </a:r>
            <a:endParaRPr sz="1100">
              <a:solidFill>
                <a:srgbClr val="222222"/>
              </a:solidFill>
              <a:latin typeface="DM Sans"/>
              <a:ea typeface="DM Sans"/>
              <a:cs typeface="DM Sans"/>
              <a:sym typeface="DM Sans"/>
            </a:endParaRPr>
          </a:p>
        </p:txBody>
      </p:sp>
      <p:sp>
        <p:nvSpPr>
          <p:cNvPr id="109" name="Google Shape;109;p19"/>
          <p:cNvSpPr/>
          <p:nvPr/>
        </p:nvSpPr>
        <p:spPr>
          <a:xfrm>
            <a:off x="7120273" y="2619488"/>
            <a:ext cx="712200" cy="277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100">
                <a:solidFill>
                  <a:srgbClr val="222222"/>
                </a:solidFill>
                <a:latin typeface="DM Sans"/>
                <a:ea typeface="DM Sans"/>
                <a:cs typeface="DM Sans"/>
                <a:sym typeface="DM Sans"/>
              </a:rPr>
              <a:t>stringify</a:t>
            </a:r>
            <a:endParaRPr sz="1100">
              <a:solidFill>
                <a:srgbClr val="222222"/>
              </a:solidFill>
              <a:latin typeface="DM Sans"/>
              <a:ea typeface="DM Sans"/>
              <a:cs typeface="DM Sans"/>
              <a:sym typeface="DM Sans"/>
            </a:endParaRPr>
          </a:p>
        </p:txBody>
      </p:sp>
      <p:cxnSp>
        <p:nvCxnSpPr>
          <p:cNvPr id="110" name="Google Shape;110;p19"/>
          <p:cNvCxnSpPr>
            <a:endCxn id="109" idx="1"/>
          </p:cNvCxnSpPr>
          <p:nvPr/>
        </p:nvCxnSpPr>
        <p:spPr>
          <a:xfrm rot="10800000" flipH="1">
            <a:off x="6408073" y="2758238"/>
            <a:ext cx="712200" cy="4812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111" name="Google Shape;111;p19"/>
          <p:cNvCxnSpPr>
            <a:endCxn id="108" idx="1"/>
          </p:cNvCxnSpPr>
          <p:nvPr/>
        </p:nvCxnSpPr>
        <p:spPr>
          <a:xfrm>
            <a:off x="6408128" y="3238888"/>
            <a:ext cx="712200" cy="6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112" name="Google Shape;112;p19"/>
          <p:cNvSpPr/>
          <p:nvPr/>
        </p:nvSpPr>
        <p:spPr>
          <a:xfrm>
            <a:off x="677700" y="143103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Storage</a:t>
            </a:r>
            <a:endParaRPr sz="1200">
              <a:solidFill>
                <a:srgbClr val="FFFFFF"/>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64"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p:nvPr/>
        </p:nvSpPr>
        <p:spPr>
          <a:xfrm>
            <a:off x="1461300" y="982450"/>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¡Vamos a la clase!</a:t>
            </a:r>
            <a:endParaRPr sz="3500" b="1">
              <a:solidFill>
                <a:schemeClr val="lt1"/>
              </a:solidFill>
              <a:latin typeface="DM Sans"/>
              <a:ea typeface="DM Sans"/>
              <a:cs typeface="DM Sans"/>
              <a:sym typeface="DM Sans"/>
            </a:endParaRPr>
          </a:p>
        </p:txBody>
      </p:sp>
      <p:pic>
        <p:nvPicPr>
          <p:cNvPr id="118" name="Google Shape;118;p20"/>
          <p:cNvPicPr preferRelativeResize="0"/>
          <p:nvPr/>
        </p:nvPicPr>
        <p:blipFill rotWithShape="1">
          <a:blip r:embed="rId3">
            <a:alphaModFix/>
          </a:blip>
          <a:srcRect b="7467"/>
          <a:stretch/>
        </p:blipFill>
        <p:spPr>
          <a:xfrm>
            <a:off x="2276038" y="1867800"/>
            <a:ext cx="4591925" cy="2582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F1FA8C"/>
                </a:solidFill>
                <a:latin typeface="DM Sans"/>
                <a:ea typeface="DM Sans"/>
                <a:cs typeface="DM Sans"/>
                <a:sym typeface="DM Sans"/>
              </a:rPr>
              <a:t>Storage</a:t>
            </a:r>
            <a:endParaRPr sz="4000" b="1">
              <a:solidFill>
                <a:srgbClr val="F1FA8C"/>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txBox="1"/>
          <p:nvPr/>
        </p:nvSpPr>
        <p:spPr>
          <a:xfrm>
            <a:off x="3781775" y="898125"/>
            <a:ext cx="48549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Storage o almacenamiento</a:t>
            </a:r>
            <a:endParaRPr sz="4000" b="1" dirty="0">
              <a:solidFill>
                <a:schemeClr val="dk1"/>
              </a:solidFill>
              <a:latin typeface="DM Sans"/>
              <a:ea typeface="DM Sans"/>
              <a:cs typeface="DM Sans"/>
              <a:sym typeface="DM Sans"/>
            </a:endParaRPr>
          </a:p>
        </p:txBody>
      </p:sp>
      <p:sp>
        <p:nvSpPr>
          <p:cNvPr id="130" name="Google Shape;130;p22"/>
          <p:cNvSpPr txBox="1"/>
          <p:nvPr/>
        </p:nvSpPr>
        <p:spPr>
          <a:xfrm>
            <a:off x="3781775" y="2336775"/>
            <a:ext cx="48549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latin typeface="DM Sans"/>
                <a:ea typeface="DM Sans"/>
                <a:cs typeface="DM Sans"/>
                <a:sym typeface="DM Sans"/>
              </a:rPr>
              <a:t>El objeto</a:t>
            </a:r>
            <a:r>
              <a:rPr lang="es" sz="1350" b="1" dirty="0">
                <a:latin typeface="DM Sans"/>
                <a:ea typeface="DM Sans"/>
                <a:cs typeface="DM Sans"/>
                <a:sym typeface="DM Sans"/>
              </a:rPr>
              <a:t> Storage</a:t>
            </a:r>
            <a:r>
              <a:rPr lang="es" sz="1350" dirty="0">
                <a:latin typeface="DM Sans"/>
                <a:ea typeface="DM Sans"/>
                <a:cs typeface="DM Sans"/>
                <a:sym typeface="DM Sans"/>
              </a:rPr>
              <a:t> (API de almacenamiento web) permite </a:t>
            </a:r>
            <a:r>
              <a:rPr lang="es" sz="1350" b="1" dirty="0">
                <a:highlight>
                  <a:schemeClr val="accent6"/>
                </a:highlight>
                <a:latin typeface="DM Sans"/>
                <a:ea typeface="DM Sans"/>
                <a:cs typeface="DM Sans"/>
                <a:sym typeface="DM Sans"/>
              </a:rPr>
              <a:t>almacenar datos de manera local en el navegador </a:t>
            </a:r>
            <a:r>
              <a:rPr lang="es" sz="1350" dirty="0">
                <a:highlight>
                  <a:schemeClr val="accent6"/>
                </a:highlight>
                <a:latin typeface="DM Sans"/>
                <a:ea typeface="DM Sans"/>
                <a:cs typeface="DM Sans"/>
                <a:sym typeface="DM Sans"/>
              </a:rPr>
              <a:t>sin necesidad</a:t>
            </a:r>
            <a:r>
              <a:rPr lang="es" sz="1350" dirty="0">
                <a:latin typeface="DM Sans"/>
                <a:ea typeface="DM Sans"/>
                <a:cs typeface="DM Sans"/>
                <a:sym typeface="DM Sans"/>
              </a:rPr>
              <a:t> de realizar ninguna conexión con el servidor.</a:t>
            </a:r>
            <a:endParaRPr sz="1350" dirty="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latin typeface="DM Sans"/>
                <a:ea typeface="DM Sans"/>
                <a:cs typeface="DM Sans"/>
                <a:sym typeface="DM Sans"/>
              </a:rPr>
              <a:t>De esta manera, cada cliente puede </a:t>
            </a:r>
            <a:r>
              <a:rPr lang="es" sz="1350" b="1" dirty="0">
                <a:latin typeface="DM Sans"/>
                <a:ea typeface="DM Sans"/>
                <a:cs typeface="DM Sans"/>
                <a:sym typeface="DM Sans"/>
              </a:rPr>
              <a:t>preservar información</a:t>
            </a:r>
            <a:r>
              <a:rPr lang="es" sz="1350" dirty="0">
                <a:latin typeface="DM Sans"/>
                <a:ea typeface="DM Sans"/>
                <a:cs typeface="DM Sans"/>
                <a:sym typeface="DM Sans"/>
              </a:rPr>
              <a:t> de la aplicación.</a:t>
            </a:r>
            <a:endParaRPr sz="1350" dirty="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latin typeface="DM Sans"/>
                <a:ea typeface="DM Sans"/>
                <a:cs typeface="DM Sans"/>
                <a:sym typeface="DM Sans"/>
              </a:rPr>
              <a:t>El navegador nos ofrece dos tipos de storage: </a:t>
            </a:r>
            <a:r>
              <a:rPr lang="es" sz="1350" dirty="0">
                <a:highlight>
                  <a:schemeClr val="accent6"/>
                </a:highlight>
                <a:latin typeface="DM Sans"/>
                <a:ea typeface="DM Sans"/>
                <a:cs typeface="DM Sans"/>
                <a:sym typeface="DM Sans"/>
              </a:rPr>
              <a:t>localStorage</a:t>
            </a:r>
            <a:r>
              <a:rPr lang="es" sz="1350" dirty="0">
                <a:latin typeface="DM Sans"/>
                <a:ea typeface="DM Sans"/>
                <a:cs typeface="DM Sans"/>
                <a:sym typeface="DM Sans"/>
              </a:rPr>
              <a:t> y </a:t>
            </a:r>
            <a:r>
              <a:rPr lang="es" sz="1350" dirty="0">
                <a:highlight>
                  <a:schemeClr val="accent6"/>
                </a:highlight>
                <a:latin typeface="DM Sans"/>
                <a:ea typeface="DM Sans"/>
                <a:cs typeface="DM Sans"/>
                <a:sym typeface="DM Sans"/>
              </a:rPr>
              <a:t>sessionStorage.</a:t>
            </a:r>
            <a:endParaRPr sz="1350" dirty="0">
              <a:highlight>
                <a:schemeClr val="accent6"/>
              </a:highlight>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pic>
        <p:nvPicPr>
          <p:cNvPr id="131" name="Google Shape;131;p22"/>
          <p:cNvPicPr preferRelativeResize="0"/>
          <p:nvPr/>
        </p:nvPicPr>
        <p:blipFill>
          <a:blip r:embed="rId3">
            <a:alphaModFix/>
          </a:blip>
          <a:stretch>
            <a:fillRect/>
          </a:stretch>
        </p:blipFill>
        <p:spPr>
          <a:xfrm>
            <a:off x="562475" y="950600"/>
            <a:ext cx="2804875" cy="3242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p:nvPr/>
        </p:nvSpPr>
        <p:spPr>
          <a:xfrm>
            <a:off x="473350" y="93035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Localstorage: Setitem</a:t>
            </a:r>
            <a:endParaRPr sz="4000" b="1" dirty="0">
              <a:solidFill>
                <a:schemeClr val="dk1"/>
              </a:solidFill>
              <a:latin typeface="DM Sans"/>
              <a:ea typeface="DM Sans"/>
              <a:cs typeface="DM Sans"/>
              <a:sym typeface="DM Sans"/>
            </a:endParaRPr>
          </a:p>
        </p:txBody>
      </p:sp>
      <p:sp>
        <p:nvSpPr>
          <p:cNvPr id="137" name="Google Shape;137;p23"/>
          <p:cNvSpPr txBox="1"/>
          <p:nvPr/>
        </p:nvSpPr>
        <p:spPr>
          <a:xfrm>
            <a:off x="473350" y="1869900"/>
            <a:ext cx="4107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Los datos almacenados en localStorage (variable global preexistente) </a:t>
            </a:r>
            <a:r>
              <a:rPr lang="es" sz="1350">
                <a:highlight>
                  <a:schemeClr val="accent6"/>
                </a:highlight>
                <a:latin typeface="DM Sans"/>
                <a:ea typeface="DM Sans"/>
                <a:cs typeface="DM Sans"/>
                <a:sym typeface="DM Sans"/>
              </a:rPr>
              <a:t>se almacenan en el navegador de forma indefinida</a:t>
            </a:r>
            <a:r>
              <a:rPr lang="es" sz="1350">
                <a:latin typeface="DM Sans"/>
                <a:ea typeface="DM Sans"/>
                <a:cs typeface="DM Sans"/>
                <a:sym typeface="DM Sans"/>
              </a:rPr>
              <a:t> (o hasta que se borren los datos de navegación del browser): </a:t>
            </a:r>
            <a:endParaRPr sz="1350">
              <a:latin typeface="DM Sans"/>
              <a:ea typeface="DM Sans"/>
              <a:cs typeface="DM Sans"/>
              <a:sym typeface="DM Sans"/>
            </a:endParaRPr>
          </a:p>
        </p:txBody>
      </p:sp>
      <p:sp>
        <p:nvSpPr>
          <p:cNvPr id="138" name="Google Shape;138;p23"/>
          <p:cNvSpPr/>
          <p:nvPr/>
        </p:nvSpPr>
        <p:spPr>
          <a:xfrm>
            <a:off x="488350" y="3007700"/>
            <a:ext cx="4077600" cy="7788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350">
                <a:latin typeface="DM Sans"/>
                <a:ea typeface="DM Sans"/>
                <a:cs typeface="DM Sans"/>
                <a:sym typeface="DM Sans"/>
              </a:rPr>
              <a:t>La información persiste reinicio de navegador y hasta del sistema operativo.</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3459</Words>
  <Application>Microsoft Office PowerPoint</Application>
  <PresentationFormat>Presentación en pantalla (16:9)</PresentationFormat>
  <Paragraphs>379</Paragraphs>
  <Slides>50</Slides>
  <Notes>50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50</vt:i4>
      </vt:variant>
    </vt:vector>
  </HeadingPairs>
  <TitlesOfParts>
    <vt:vector size="56" baseType="lpstr">
      <vt:lpstr>Courier New</vt:lpstr>
      <vt:lpstr>Helvetica Neue Light</vt:lpstr>
      <vt:lpstr>Helvetica Neue</vt:lpstr>
      <vt:lpstr>Arial</vt:lpstr>
      <vt:lpstr>DM Sans</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JARA ESPINOZA RODRIGO</cp:lastModifiedBy>
  <cp:revision>1</cp:revision>
  <dcterms:modified xsi:type="dcterms:W3CDTF">2025-01-07T03:13:11Z</dcterms:modified>
</cp:coreProperties>
</file>